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26"/>
  </p:notesMasterIdLst>
  <p:sldIdLst>
    <p:sldId id="291" r:id="rId3"/>
    <p:sldId id="307" r:id="rId4"/>
    <p:sldId id="308" r:id="rId5"/>
    <p:sldId id="283" r:id="rId6"/>
    <p:sldId id="273" r:id="rId7"/>
    <p:sldId id="288" r:id="rId8"/>
    <p:sldId id="289" r:id="rId9"/>
    <p:sldId id="309" r:id="rId10"/>
    <p:sldId id="281" r:id="rId11"/>
    <p:sldId id="292" r:id="rId12"/>
    <p:sldId id="293" r:id="rId13"/>
    <p:sldId id="294" r:id="rId14"/>
    <p:sldId id="295" r:id="rId15"/>
    <p:sldId id="259" r:id="rId16"/>
    <p:sldId id="282" r:id="rId17"/>
    <p:sldId id="296" r:id="rId18"/>
    <p:sldId id="297" r:id="rId19"/>
    <p:sldId id="298" r:id="rId20"/>
    <p:sldId id="299" r:id="rId21"/>
    <p:sldId id="300" r:id="rId22"/>
    <p:sldId id="301" r:id="rId23"/>
    <p:sldId id="302"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Castillo" initials="AC" lastIdx="0" clrIdx="0">
    <p:extLst>
      <p:ext uri="{19B8F6BF-5375-455C-9EA6-DF929625EA0E}">
        <p15:presenceInfo xmlns:p15="http://schemas.microsoft.com/office/powerpoint/2012/main" userId="S-1-5-21-1314685492-1227910640-2161445334-127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8" autoAdjust="0"/>
    <p:restoredTop sz="63830" autoAdjust="0"/>
  </p:normalViewPr>
  <p:slideViewPr>
    <p:cSldViewPr snapToGrid="0">
      <p:cViewPr varScale="1">
        <p:scale>
          <a:sx n="65" d="100"/>
          <a:sy n="65" d="100"/>
        </p:scale>
        <p:origin x="1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5552C-26FE-4B3A-96C4-976410C066BB}"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C0688070-B12A-4E4B-B507-B7A27194DB0D}">
      <dgm:prSet/>
      <dgm:spPr/>
      <dgm:t>
        <a:bodyPr/>
        <a:lstStyle/>
        <a:p>
          <a:r>
            <a:rPr lang="en-US"/>
            <a:t>Zillow Research</a:t>
          </a:r>
        </a:p>
      </dgm:t>
    </dgm:pt>
    <dgm:pt modelId="{F9BBEEDE-5095-4784-B6F9-DD7D95900729}" type="parTrans" cxnId="{C5F0D7FE-FB36-4D0D-AD3B-4DD66CAC5F34}">
      <dgm:prSet/>
      <dgm:spPr/>
      <dgm:t>
        <a:bodyPr/>
        <a:lstStyle/>
        <a:p>
          <a:endParaRPr lang="en-US"/>
        </a:p>
      </dgm:t>
    </dgm:pt>
    <dgm:pt modelId="{389E5DF0-17AE-44CD-A0EF-09A4B806C224}" type="sibTrans" cxnId="{C5F0D7FE-FB36-4D0D-AD3B-4DD66CAC5F34}">
      <dgm:prSet/>
      <dgm:spPr/>
      <dgm:t>
        <a:bodyPr/>
        <a:lstStyle/>
        <a:p>
          <a:endParaRPr lang="en-US"/>
        </a:p>
      </dgm:t>
    </dgm:pt>
    <dgm:pt modelId="{3F79E2C3-48EB-498F-A02F-7C089EF52D24}">
      <dgm:prSet/>
      <dgm:spPr/>
      <dgm:t>
        <a:bodyPr/>
        <a:lstStyle/>
        <a:p>
          <a:r>
            <a:rPr lang="en-US"/>
            <a:t>Data Type: Median Home Value per Square Foot</a:t>
          </a:r>
        </a:p>
      </dgm:t>
    </dgm:pt>
    <dgm:pt modelId="{2AC5A964-9197-4D0F-B794-E1F5834B491F}" type="parTrans" cxnId="{5CF5D24D-627D-484A-829E-21DF4DE1700B}">
      <dgm:prSet/>
      <dgm:spPr/>
      <dgm:t>
        <a:bodyPr/>
        <a:lstStyle/>
        <a:p>
          <a:endParaRPr lang="en-US"/>
        </a:p>
      </dgm:t>
    </dgm:pt>
    <dgm:pt modelId="{B36DBADD-FC29-42FE-8575-A11E73624C86}" type="sibTrans" cxnId="{5CF5D24D-627D-484A-829E-21DF4DE1700B}">
      <dgm:prSet/>
      <dgm:spPr/>
      <dgm:t>
        <a:bodyPr/>
        <a:lstStyle/>
        <a:p>
          <a:endParaRPr lang="en-US"/>
        </a:p>
      </dgm:t>
    </dgm:pt>
    <dgm:pt modelId="{027416BF-3EDA-4784-9B87-D14876D49BF1}">
      <dgm:prSet/>
      <dgm:spPr/>
      <dgm:t>
        <a:bodyPr/>
        <a:lstStyle/>
        <a:p>
          <a:r>
            <a:rPr lang="en-US"/>
            <a:t>Geography: Neighborhoods</a:t>
          </a:r>
        </a:p>
      </dgm:t>
    </dgm:pt>
    <dgm:pt modelId="{53F66B61-C2DA-4DC7-9E60-C63E62F2491B}" type="parTrans" cxnId="{3CDB2D63-E3C1-485C-B6E9-0A1C7A661B38}">
      <dgm:prSet/>
      <dgm:spPr/>
      <dgm:t>
        <a:bodyPr/>
        <a:lstStyle/>
        <a:p>
          <a:endParaRPr lang="en-US"/>
        </a:p>
      </dgm:t>
    </dgm:pt>
    <dgm:pt modelId="{BA16A733-88ED-49F9-9F63-6B2B5F02C532}" type="sibTrans" cxnId="{3CDB2D63-E3C1-485C-B6E9-0A1C7A661B38}">
      <dgm:prSet/>
      <dgm:spPr/>
      <dgm:t>
        <a:bodyPr/>
        <a:lstStyle/>
        <a:p>
          <a:endParaRPr lang="en-US"/>
        </a:p>
      </dgm:t>
    </dgm:pt>
    <dgm:pt modelId="{6CC12ADC-6812-4E17-8B35-EE1A19D45111}">
      <dgm:prSet/>
      <dgm:spPr/>
      <dgm:t>
        <a:bodyPr/>
        <a:lstStyle/>
        <a:p>
          <a:r>
            <a:rPr lang="en-US"/>
            <a:t>Time Frame: Monthly, 1996-Present</a:t>
          </a:r>
          <a:endParaRPr lang="en-US" dirty="0"/>
        </a:p>
      </dgm:t>
    </dgm:pt>
    <dgm:pt modelId="{233BC8C9-E8B6-4DCD-AFF6-2592752D0AFF}" type="parTrans" cxnId="{202DD661-0F42-41C5-A7A9-D7CBE9AB8383}">
      <dgm:prSet/>
      <dgm:spPr/>
      <dgm:t>
        <a:bodyPr/>
        <a:lstStyle/>
        <a:p>
          <a:endParaRPr lang="en-US"/>
        </a:p>
      </dgm:t>
    </dgm:pt>
    <dgm:pt modelId="{F455B251-DB6D-4FEC-BFAE-2398B99A8AE7}" type="sibTrans" cxnId="{202DD661-0F42-41C5-A7A9-D7CBE9AB8383}">
      <dgm:prSet/>
      <dgm:spPr/>
      <dgm:t>
        <a:bodyPr/>
        <a:lstStyle/>
        <a:p>
          <a:endParaRPr lang="en-US"/>
        </a:p>
      </dgm:t>
    </dgm:pt>
    <dgm:pt modelId="{955908C6-5A64-4A35-B702-CCA57E5F636D}">
      <dgm:prSet/>
      <dgm:spPr/>
      <dgm:t>
        <a:bodyPr/>
        <a:lstStyle/>
        <a:p>
          <a:r>
            <a:rPr lang="en-US"/>
            <a:t>Chicago Data Portal (CLEAR system)</a:t>
          </a:r>
        </a:p>
      </dgm:t>
    </dgm:pt>
    <dgm:pt modelId="{C9BC75B1-3FE2-4C70-B874-C75DE5F74C25}" type="parTrans" cxnId="{B8E1920F-1E96-42FE-B511-770695FFBCB5}">
      <dgm:prSet/>
      <dgm:spPr/>
      <dgm:t>
        <a:bodyPr/>
        <a:lstStyle/>
        <a:p>
          <a:endParaRPr lang="en-US"/>
        </a:p>
      </dgm:t>
    </dgm:pt>
    <dgm:pt modelId="{B38C41DA-E4AD-4BB5-8DB1-1D0052B5F451}" type="sibTrans" cxnId="{B8E1920F-1E96-42FE-B511-770695FFBCB5}">
      <dgm:prSet/>
      <dgm:spPr/>
      <dgm:t>
        <a:bodyPr/>
        <a:lstStyle/>
        <a:p>
          <a:endParaRPr lang="en-US"/>
        </a:p>
      </dgm:t>
    </dgm:pt>
    <dgm:pt modelId="{8D6C7FDB-9D5A-41D0-8DA4-F48EB186C868}">
      <dgm:prSet/>
      <dgm:spPr/>
      <dgm:t>
        <a:bodyPr/>
        <a:lstStyle/>
        <a:p>
          <a:r>
            <a:rPr lang="en-US" dirty="0"/>
            <a:t>Data Type: Reported Incidents of Crime in Chicago          (FBI Code Crime Classification)</a:t>
          </a:r>
        </a:p>
      </dgm:t>
    </dgm:pt>
    <dgm:pt modelId="{6D96ACF2-F432-4387-AA38-522E9C549DFB}" type="parTrans" cxnId="{1A4D91EE-F6BE-43DF-A704-C33FC665C40A}">
      <dgm:prSet/>
      <dgm:spPr/>
      <dgm:t>
        <a:bodyPr/>
        <a:lstStyle/>
        <a:p>
          <a:endParaRPr lang="en-US"/>
        </a:p>
      </dgm:t>
    </dgm:pt>
    <dgm:pt modelId="{8E9E1D16-995E-4E8A-84F5-F5E0AFDE74FA}" type="sibTrans" cxnId="{1A4D91EE-F6BE-43DF-A704-C33FC665C40A}">
      <dgm:prSet/>
      <dgm:spPr/>
      <dgm:t>
        <a:bodyPr/>
        <a:lstStyle/>
        <a:p>
          <a:endParaRPr lang="en-US"/>
        </a:p>
      </dgm:t>
    </dgm:pt>
    <dgm:pt modelId="{CF3098A4-A5B8-479F-8846-3EDE4E2A265C}">
      <dgm:prSet/>
      <dgm:spPr/>
      <dgm:t>
        <a:bodyPr/>
        <a:lstStyle/>
        <a:p>
          <a:r>
            <a:rPr lang="en-US" dirty="0"/>
            <a:t>Geography: Community Area</a:t>
          </a:r>
        </a:p>
      </dgm:t>
    </dgm:pt>
    <dgm:pt modelId="{4F625FFF-E00C-445E-856C-76BD36CD9755}" type="parTrans" cxnId="{99B444FF-86CA-44FB-8ED7-FF7C6D36D6BA}">
      <dgm:prSet/>
      <dgm:spPr/>
      <dgm:t>
        <a:bodyPr/>
        <a:lstStyle/>
        <a:p>
          <a:endParaRPr lang="en-US"/>
        </a:p>
      </dgm:t>
    </dgm:pt>
    <dgm:pt modelId="{C158C359-9FC0-48D2-BCC1-D163ABEF900C}" type="sibTrans" cxnId="{99B444FF-86CA-44FB-8ED7-FF7C6D36D6BA}">
      <dgm:prSet/>
      <dgm:spPr/>
      <dgm:t>
        <a:bodyPr/>
        <a:lstStyle/>
        <a:p>
          <a:endParaRPr lang="en-US"/>
        </a:p>
      </dgm:t>
    </dgm:pt>
    <dgm:pt modelId="{FA56034F-61C2-4408-888D-825EC5667861}">
      <dgm:prSet/>
      <dgm:spPr/>
      <dgm:t>
        <a:bodyPr/>
        <a:lstStyle/>
        <a:p>
          <a:r>
            <a:rPr lang="en-US" dirty="0"/>
            <a:t>Chicago Metropolitan Agency for Planning</a:t>
          </a:r>
        </a:p>
      </dgm:t>
    </dgm:pt>
    <dgm:pt modelId="{47A2E79E-6162-4493-9D2F-279EF316139B}" type="parTrans" cxnId="{1D460C2F-13AA-45A8-BA35-91747492554C}">
      <dgm:prSet/>
      <dgm:spPr/>
      <dgm:t>
        <a:bodyPr/>
        <a:lstStyle/>
        <a:p>
          <a:endParaRPr lang="en-US"/>
        </a:p>
      </dgm:t>
    </dgm:pt>
    <dgm:pt modelId="{82E96A37-85C7-48C1-99E8-D632E49B8D3F}" type="sibTrans" cxnId="{1D460C2F-13AA-45A8-BA35-91747492554C}">
      <dgm:prSet/>
      <dgm:spPr/>
      <dgm:t>
        <a:bodyPr/>
        <a:lstStyle/>
        <a:p>
          <a:endParaRPr lang="en-US"/>
        </a:p>
      </dgm:t>
    </dgm:pt>
    <dgm:pt modelId="{ECBA2D35-D18C-429D-A3A7-FCC3C22416AE}">
      <dgm:prSet/>
      <dgm:spPr/>
      <dgm:t>
        <a:bodyPr/>
        <a:lstStyle/>
        <a:p>
          <a:r>
            <a:rPr lang="en-US" dirty="0"/>
            <a:t>Time Frame: Daily, 2001-Present </a:t>
          </a:r>
        </a:p>
      </dgm:t>
    </dgm:pt>
    <dgm:pt modelId="{A2915618-40C0-45CE-8AE1-AD35AF8CCFA3}" type="parTrans" cxnId="{37D0B63E-F30A-F94C-BB11-B0AEE8ADE587}">
      <dgm:prSet/>
      <dgm:spPr/>
      <dgm:t>
        <a:bodyPr/>
        <a:lstStyle/>
        <a:p>
          <a:endParaRPr lang="en-US"/>
        </a:p>
      </dgm:t>
    </dgm:pt>
    <dgm:pt modelId="{E1837201-E02F-4E0D-ACAA-70EBEB23BA3E}" type="sibTrans" cxnId="{37D0B63E-F30A-F94C-BB11-B0AEE8ADE587}">
      <dgm:prSet/>
      <dgm:spPr/>
      <dgm:t>
        <a:bodyPr/>
        <a:lstStyle/>
        <a:p>
          <a:endParaRPr lang="en-US"/>
        </a:p>
      </dgm:t>
    </dgm:pt>
    <dgm:pt modelId="{1B8A7429-E73C-46DA-9839-E1AEF789D7F8}">
      <dgm:prSet/>
      <dgm:spPr/>
      <dgm:t>
        <a:bodyPr/>
        <a:lstStyle/>
        <a:p>
          <a:r>
            <a:rPr lang="en-US" dirty="0"/>
            <a:t>Data Type: Demographics</a:t>
          </a:r>
        </a:p>
      </dgm:t>
    </dgm:pt>
    <dgm:pt modelId="{B5A561AC-ADC6-4544-B8CE-7A5F14C3E463}" type="parTrans" cxnId="{CD37BA21-FFBC-C543-88C5-B8879DBDEB65}">
      <dgm:prSet/>
      <dgm:spPr/>
      <dgm:t>
        <a:bodyPr/>
        <a:lstStyle/>
        <a:p>
          <a:endParaRPr lang="en-US"/>
        </a:p>
      </dgm:t>
    </dgm:pt>
    <dgm:pt modelId="{FA166FFA-586A-4832-ACB0-96B3E000E03B}" type="sibTrans" cxnId="{CD37BA21-FFBC-C543-88C5-B8879DBDEB65}">
      <dgm:prSet/>
      <dgm:spPr/>
      <dgm:t>
        <a:bodyPr/>
        <a:lstStyle/>
        <a:p>
          <a:endParaRPr lang="en-US"/>
        </a:p>
      </dgm:t>
    </dgm:pt>
    <dgm:pt modelId="{0299CC09-BE67-41F5-A7B4-FD5294AEEC73}">
      <dgm:prSet/>
      <dgm:spPr/>
      <dgm:t>
        <a:bodyPr/>
        <a:lstStyle/>
        <a:p>
          <a:r>
            <a:rPr lang="en-US" dirty="0"/>
            <a:t>Geography: Community Area</a:t>
          </a:r>
        </a:p>
      </dgm:t>
    </dgm:pt>
    <dgm:pt modelId="{ECF0C514-E576-4732-8D1D-4F311193C7F1}" type="parTrans" cxnId="{213BB549-938B-BF42-9272-2C45FD13636C}">
      <dgm:prSet/>
      <dgm:spPr/>
      <dgm:t>
        <a:bodyPr/>
        <a:lstStyle/>
        <a:p>
          <a:endParaRPr lang="en-US"/>
        </a:p>
      </dgm:t>
    </dgm:pt>
    <dgm:pt modelId="{173C3C25-479A-4553-9318-2A8DC9043FFF}" type="sibTrans" cxnId="{213BB549-938B-BF42-9272-2C45FD13636C}">
      <dgm:prSet/>
      <dgm:spPr/>
      <dgm:t>
        <a:bodyPr/>
        <a:lstStyle/>
        <a:p>
          <a:endParaRPr lang="en-US"/>
        </a:p>
      </dgm:t>
    </dgm:pt>
    <dgm:pt modelId="{ADDA159C-FB73-4EE0-9CD9-DA42CF49572B}">
      <dgm:prSet/>
      <dgm:spPr/>
      <dgm:t>
        <a:bodyPr/>
        <a:lstStyle/>
        <a:p>
          <a:r>
            <a:rPr lang="en-US" dirty="0"/>
            <a:t>Time Frame: 2015</a:t>
          </a:r>
        </a:p>
      </dgm:t>
    </dgm:pt>
    <dgm:pt modelId="{8C2C6D00-2754-4743-B8A8-5C2C1C5BBC93}" type="parTrans" cxnId="{8A94665E-A28A-4C49-9FEC-04AD092076FE}">
      <dgm:prSet/>
      <dgm:spPr/>
      <dgm:t>
        <a:bodyPr/>
        <a:lstStyle/>
        <a:p>
          <a:endParaRPr lang="en-US"/>
        </a:p>
      </dgm:t>
    </dgm:pt>
    <dgm:pt modelId="{DA27C08A-76C3-4B36-8CD1-CB8651498C05}" type="sibTrans" cxnId="{8A94665E-A28A-4C49-9FEC-04AD092076FE}">
      <dgm:prSet/>
      <dgm:spPr/>
      <dgm:t>
        <a:bodyPr/>
        <a:lstStyle/>
        <a:p>
          <a:endParaRPr lang="en-US"/>
        </a:p>
      </dgm:t>
    </dgm:pt>
    <dgm:pt modelId="{569A85A7-BFB5-5246-A08A-923CD913A468}" type="pres">
      <dgm:prSet presAssocID="{8525552C-26FE-4B3A-96C4-976410C066BB}" presName="linear" presStyleCnt="0">
        <dgm:presLayoutVars>
          <dgm:dir/>
          <dgm:animLvl val="lvl"/>
          <dgm:resizeHandles val="exact"/>
        </dgm:presLayoutVars>
      </dgm:prSet>
      <dgm:spPr/>
    </dgm:pt>
    <dgm:pt modelId="{3B3CA850-1821-3E42-A27C-CA6F8AD52837}" type="pres">
      <dgm:prSet presAssocID="{C0688070-B12A-4E4B-B507-B7A27194DB0D}" presName="parentLin" presStyleCnt="0"/>
      <dgm:spPr/>
    </dgm:pt>
    <dgm:pt modelId="{C8E1A54B-4F19-A646-AA89-5EC44F2257FE}" type="pres">
      <dgm:prSet presAssocID="{C0688070-B12A-4E4B-B507-B7A27194DB0D}" presName="parentLeftMargin" presStyleLbl="node1" presStyleIdx="0" presStyleCnt="3"/>
      <dgm:spPr/>
    </dgm:pt>
    <dgm:pt modelId="{17AF318F-A86F-BA4F-BC9E-6E55521DC562}" type="pres">
      <dgm:prSet presAssocID="{C0688070-B12A-4E4B-B507-B7A27194DB0D}" presName="parentText" presStyleLbl="node1" presStyleIdx="0" presStyleCnt="3">
        <dgm:presLayoutVars>
          <dgm:chMax val="0"/>
          <dgm:bulletEnabled val="1"/>
        </dgm:presLayoutVars>
      </dgm:prSet>
      <dgm:spPr/>
    </dgm:pt>
    <dgm:pt modelId="{70A1D124-813E-1B4F-B20C-8462C884B55D}" type="pres">
      <dgm:prSet presAssocID="{C0688070-B12A-4E4B-B507-B7A27194DB0D}" presName="negativeSpace" presStyleCnt="0"/>
      <dgm:spPr/>
    </dgm:pt>
    <dgm:pt modelId="{EFA92BE9-FCA8-E743-97E6-0A85BFA2C850}" type="pres">
      <dgm:prSet presAssocID="{C0688070-B12A-4E4B-B507-B7A27194DB0D}" presName="childText" presStyleLbl="conFgAcc1" presStyleIdx="0" presStyleCnt="3">
        <dgm:presLayoutVars>
          <dgm:bulletEnabled val="1"/>
        </dgm:presLayoutVars>
      </dgm:prSet>
      <dgm:spPr/>
    </dgm:pt>
    <dgm:pt modelId="{02F3538A-BD0E-0E4B-BBC1-E8B029849FB6}" type="pres">
      <dgm:prSet presAssocID="{389E5DF0-17AE-44CD-A0EF-09A4B806C224}" presName="spaceBetweenRectangles" presStyleCnt="0"/>
      <dgm:spPr/>
    </dgm:pt>
    <dgm:pt modelId="{EF679309-875F-1244-83FD-F2B481EBFE3A}" type="pres">
      <dgm:prSet presAssocID="{955908C6-5A64-4A35-B702-CCA57E5F636D}" presName="parentLin" presStyleCnt="0"/>
      <dgm:spPr/>
    </dgm:pt>
    <dgm:pt modelId="{4B88E4DA-C408-6941-A79C-AA4AD96A03CD}" type="pres">
      <dgm:prSet presAssocID="{955908C6-5A64-4A35-B702-CCA57E5F636D}" presName="parentLeftMargin" presStyleLbl="node1" presStyleIdx="0" presStyleCnt="3"/>
      <dgm:spPr/>
    </dgm:pt>
    <dgm:pt modelId="{88A55B05-680D-9347-A8CA-0D58DC7E6C58}" type="pres">
      <dgm:prSet presAssocID="{955908C6-5A64-4A35-B702-CCA57E5F636D}" presName="parentText" presStyleLbl="node1" presStyleIdx="1" presStyleCnt="3">
        <dgm:presLayoutVars>
          <dgm:chMax val="0"/>
          <dgm:bulletEnabled val="1"/>
        </dgm:presLayoutVars>
      </dgm:prSet>
      <dgm:spPr/>
    </dgm:pt>
    <dgm:pt modelId="{B1F5F494-CBE5-B846-AD4C-74BE0B9CC99E}" type="pres">
      <dgm:prSet presAssocID="{955908C6-5A64-4A35-B702-CCA57E5F636D}" presName="negativeSpace" presStyleCnt="0"/>
      <dgm:spPr/>
    </dgm:pt>
    <dgm:pt modelId="{522C4EEF-C740-FD42-B879-49CC7703BC9C}" type="pres">
      <dgm:prSet presAssocID="{955908C6-5A64-4A35-B702-CCA57E5F636D}" presName="childText" presStyleLbl="conFgAcc1" presStyleIdx="1" presStyleCnt="3">
        <dgm:presLayoutVars>
          <dgm:bulletEnabled val="1"/>
        </dgm:presLayoutVars>
      </dgm:prSet>
      <dgm:spPr/>
    </dgm:pt>
    <dgm:pt modelId="{D846DE0E-3BC9-D94C-904F-FCD771228730}" type="pres">
      <dgm:prSet presAssocID="{B38C41DA-E4AD-4BB5-8DB1-1D0052B5F451}" presName="spaceBetweenRectangles" presStyleCnt="0"/>
      <dgm:spPr/>
    </dgm:pt>
    <dgm:pt modelId="{A6E19AB2-9FD1-8046-887E-BD3AD2ED0EEB}" type="pres">
      <dgm:prSet presAssocID="{FA56034F-61C2-4408-888D-825EC5667861}" presName="parentLin" presStyleCnt="0"/>
      <dgm:spPr/>
    </dgm:pt>
    <dgm:pt modelId="{0F85F721-726A-D345-90F5-E8EA7A93AF49}" type="pres">
      <dgm:prSet presAssocID="{FA56034F-61C2-4408-888D-825EC5667861}" presName="parentLeftMargin" presStyleLbl="node1" presStyleIdx="1" presStyleCnt="3"/>
      <dgm:spPr/>
    </dgm:pt>
    <dgm:pt modelId="{2EBD1718-721B-304C-8535-76128263372B}" type="pres">
      <dgm:prSet presAssocID="{FA56034F-61C2-4408-888D-825EC5667861}" presName="parentText" presStyleLbl="node1" presStyleIdx="2" presStyleCnt="3">
        <dgm:presLayoutVars>
          <dgm:chMax val="0"/>
          <dgm:bulletEnabled val="1"/>
        </dgm:presLayoutVars>
      </dgm:prSet>
      <dgm:spPr/>
    </dgm:pt>
    <dgm:pt modelId="{192304BE-5B19-AC47-8138-6B3BEC89DEB9}" type="pres">
      <dgm:prSet presAssocID="{FA56034F-61C2-4408-888D-825EC5667861}" presName="negativeSpace" presStyleCnt="0"/>
      <dgm:spPr/>
    </dgm:pt>
    <dgm:pt modelId="{1D979D80-F375-134C-B6B9-33A98788683B}" type="pres">
      <dgm:prSet presAssocID="{FA56034F-61C2-4408-888D-825EC5667861}" presName="childText" presStyleLbl="conFgAcc1" presStyleIdx="2" presStyleCnt="3">
        <dgm:presLayoutVars>
          <dgm:bulletEnabled val="1"/>
        </dgm:presLayoutVars>
      </dgm:prSet>
      <dgm:spPr/>
    </dgm:pt>
  </dgm:ptLst>
  <dgm:cxnLst>
    <dgm:cxn modelId="{01CFD707-7918-694B-BF42-6572D6A23949}" type="presOf" srcId="{C0688070-B12A-4E4B-B507-B7A27194DB0D}" destId="{C8E1A54B-4F19-A646-AA89-5EC44F2257FE}" srcOrd="0" destOrd="0" presId="urn:microsoft.com/office/officeart/2005/8/layout/list1"/>
    <dgm:cxn modelId="{73F3290F-3E9E-0745-A5EE-010B53CE75ED}" type="presOf" srcId="{ECBA2D35-D18C-429D-A3A7-FCC3C22416AE}" destId="{522C4EEF-C740-FD42-B879-49CC7703BC9C}" srcOrd="0" destOrd="2" presId="urn:microsoft.com/office/officeart/2005/8/layout/list1"/>
    <dgm:cxn modelId="{B8E1920F-1E96-42FE-B511-770695FFBCB5}" srcId="{8525552C-26FE-4B3A-96C4-976410C066BB}" destId="{955908C6-5A64-4A35-B702-CCA57E5F636D}" srcOrd="1" destOrd="0" parTransId="{C9BC75B1-3FE2-4C70-B874-C75DE5F74C25}" sibTransId="{B38C41DA-E4AD-4BB5-8DB1-1D0052B5F451}"/>
    <dgm:cxn modelId="{CD37BA21-FFBC-C543-88C5-B8879DBDEB65}" srcId="{FA56034F-61C2-4408-888D-825EC5667861}" destId="{1B8A7429-E73C-46DA-9839-E1AEF789D7F8}" srcOrd="0" destOrd="0" parTransId="{B5A561AC-ADC6-4544-B8CE-7A5F14C3E463}" sibTransId="{FA166FFA-586A-4832-ACB0-96B3E000E03B}"/>
    <dgm:cxn modelId="{07690924-6B2E-314B-9692-3C4136D03DFB}" type="presOf" srcId="{CF3098A4-A5B8-479F-8846-3EDE4E2A265C}" destId="{522C4EEF-C740-FD42-B879-49CC7703BC9C}" srcOrd="0" destOrd="1" presId="urn:microsoft.com/office/officeart/2005/8/layout/list1"/>
    <dgm:cxn modelId="{B00BC225-8EB9-7F41-9DAE-EB59062707FA}" type="presOf" srcId="{ADDA159C-FB73-4EE0-9CD9-DA42CF49572B}" destId="{1D979D80-F375-134C-B6B9-33A98788683B}" srcOrd="0" destOrd="2" presId="urn:microsoft.com/office/officeart/2005/8/layout/list1"/>
    <dgm:cxn modelId="{DFC22428-57A9-BA44-8833-D5B702C41518}" type="presOf" srcId="{3F79E2C3-48EB-498F-A02F-7C089EF52D24}" destId="{EFA92BE9-FCA8-E743-97E6-0A85BFA2C850}" srcOrd="0" destOrd="0" presId="urn:microsoft.com/office/officeart/2005/8/layout/list1"/>
    <dgm:cxn modelId="{E9443F29-2BFB-7248-9E43-79CA0E134711}" type="presOf" srcId="{FA56034F-61C2-4408-888D-825EC5667861}" destId="{2EBD1718-721B-304C-8535-76128263372B}" srcOrd="1" destOrd="0" presId="urn:microsoft.com/office/officeart/2005/8/layout/list1"/>
    <dgm:cxn modelId="{FCEC3A2A-0356-5840-8C50-1BDB1E9C1427}" type="presOf" srcId="{955908C6-5A64-4A35-B702-CCA57E5F636D}" destId="{4B88E4DA-C408-6941-A79C-AA4AD96A03CD}" srcOrd="0" destOrd="0" presId="urn:microsoft.com/office/officeart/2005/8/layout/list1"/>
    <dgm:cxn modelId="{1D460C2F-13AA-45A8-BA35-91747492554C}" srcId="{8525552C-26FE-4B3A-96C4-976410C066BB}" destId="{FA56034F-61C2-4408-888D-825EC5667861}" srcOrd="2" destOrd="0" parTransId="{47A2E79E-6162-4493-9D2F-279EF316139B}" sibTransId="{82E96A37-85C7-48C1-99E8-D632E49B8D3F}"/>
    <dgm:cxn modelId="{37D0B63E-F30A-F94C-BB11-B0AEE8ADE587}" srcId="{955908C6-5A64-4A35-B702-CCA57E5F636D}" destId="{ECBA2D35-D18C-429D-A3A7-FCC3C22416AE}" srcOrd="2" destOrd="0" parTransId="{A2915618-40C0-45CE-8AE1-AD35AF8CCFA3}" sibTransId="{E1837201-E02F-4E0D-ACAA-70EBEB23BA3E}"/>
    <dgm:cxn modelId="{7881F347-EDEA-DB4F-8D51-FFB342F45DD6}" type="presOf" srcId="{6CC12ADC-6812-4E17-8B35-EE1A19D45111}" destId="{EFA92BE9-FCA8-E743-97E6-0A85BFA2C850}" srcOrd="0" destOrd="2" presId="urn:microsoft.com/office/officeart/2005/8/layout/list1"/>
    <dgm:cxn modelId="{213BB549-938B-BF42-9272-2C45FD13636C}" srcId="{FA56034F-61C2-4408-888D-825EC5667861}" destId="{0299CC09-BE67-41F5-A7B4-FD5294AEEC73}" srcOrd="1" destOrd="0" parTransId="{ECF0C514-E576-4732-8D1D-4F311193C7F1}" sibTransId="{173C3C25-479A-4553-9318-2A8DC9043FFF}"/>
    <dgm:cxn modelId="{5CF5D24D-627D-484A-829E-21DF4DE1700B}" srcId="{C0688070-B12A-4E4B-B507-B7A27194DB0D}" destId="{3F79E2C3-48EB-498F-A02F-7C089EF52D24}" srcOrd="0" destOrd="0" parTransId="{2AC5A964-9197-4D0F-B794-E1F5834B491F}" sibTransId="{B36DBADD-FC29-42FE-8575-A11E73624C86}"/>
    <dgm:cxn modelId="{8A94665E-A28A-4C49-9FEC-04AD092076FE}" srcId="{FA56034F-61C2-4408-888D-825EC5667861}" destId="{ADDA159C-FB73-4EE0-9CD9-DA42CF49572B}" srcOrd="2" destOrd="0" parTransId="{8C2C6D00-2754-4743-B8A8-5C2C1C5BBC93}" sibTransId="{DA27C08A-76C3-4B36-8CD1-CB8651498C05}"/>
    <dgm:cxn modelId="{202DD661-0F42-41C5-A7A9-D7CBE9AB8383}" srcId="{C0688070-B12A-4E4B-B507-B7A27194DB0D}" destId="{6CC12ADC-6812-4E17-8B35-EE1A19D45111}" srcOrd="2" destOrd="0" parTransId="{233BC8C9-E8B6-4DCD-AFF6-2592752D0AFF}" sibTransId="{F455B251-DB6D-4FEC-BFAE-2398B99A8AE7}"/>
    <dgm:cxn modelId="{3CDB2D63-E3C1-485C-B6E9-0A1C7A661B38}" srcId="{C0688070-B12A-4E4B-B507-B7A27194DB0D}" destId="{027416BF-3EDA-4784-9B87-D14876D49BF1}" srcOrd="1" destOrd="0" parTransId="{53F66B61-C2DA-4DC7-9E60-C63E62F2491B}" sibTransId="{BA16A733-88ED-49F9-9F63-6B2B5F02C532}"/>
    <dgm:cxn modelId="{F2004076-FC19-3F45-9955-F3B339F0B79C}" type="presOf" srcId="{955908C6-5A64-4A35-B702-CCA57E5F636D}" destId="{88A55B05-680D-9347-A8CA-0D58DC7E6C58}" srcOrd="1" destOrd="0" presId="urn:microsoft.com/office/officeart/2005/8/layout/list1"/>
    <dgm:cxn modelId="{CA4FE87E-51F0-394B-8C2A-D03D42627156}" type="presOf" srcId="{1B8A7429-E73C-46DA-9839-E1AEF789D7F8}" destId="{1D979D80-F375-134C-B6B9-33A98788683B}" srcOrd="0" destOrd="0" presId="urn:microsoft.com/office/officeart/2005/8/layout/list1"/>
    <dgm:cxn modelId="{4783217F-707A-5944-905B-1DA3AD5D6CB0}" type="presOf" srcId="{027416BF-3EDA-4784-9B87-D14876D49BF1}" destId="{EFA92BE9-FCA8-E743-97E6-0A85BFA2C850}" srcOrd="0" destOrd="1" presId="urn:microsoft.com/office/officeart/2005/8/layout/list1"/>
    <dgm:cxn modelId="{D75874B2-FCE5-3241-8CD8-2E118B6B3377}" type="presOf" srcId="{8525552C-26FE-4B3A-96C4-976410C066BB}" destId="{569A85A7-BFB5-5246-A08A-923CD913A468}" srcOrd="0" destOrd="0" presId="urn:microsoft.com/office/officeart/2005/8/layout/list1"/>
    <dgm:cxn modelId="{37AD31B9-8D6D-CD4A-9DAF-B093D40361EE}" type="presOf" srcId="{0299CC09-BE67-41F5-A7B4-FD5294AEEC73}" destId="{1D979D80-F375-134C-B6B9-33A98788683B}" srcOrd="0" destOrd="1" presId="urn:microsoft.com/office/officeart/2005/8/layout/list1"/>
    <dgm:cxn modelId="{809B1FCA-BADA-3844-B213-E1CB4B38E081}" type="presOf" srcId="{C0688070-B12A-4E4B-B507-B7A27194DB0D}" destId="{17AF318F-A86F-BA4F-BC9E-6E55521DC562}" srcOrd="1" destOrd="0" presId="urn:microsoft.com/office/officeart/2005/8/layout/list1"/>
    <dgm:cxn modelId="{0E7676D6-171D-804C-A87E-5D575D52EB49}" type="presOf" srcId="{FA56034F-61C2-4408-888D-825EC5667861}" destId="{0F85F721-726A-D345-90F5-E8EA7A93AF49}" srcOrd="0" destOrd="0" presId="urn:microsoft.com/office/officeart/2005/8/layout/list1"/>
    <dgm:cxn modelId="{BD8A0EEC-2137-CF4E-9E2E-B5A69DF0C114}" type="presOf" srcId="{8D6C7FDB-9D5A-41D0-8DA4-F48EB186C868}" destId="{522C4EEF-C740-FD42-B879-49CC7703BC9C}" srcOrd="0" destOrd="0" presId="urn:microsoft.com/office/officeart/2005/8/layout/list1"/>
    <dgm:cxn modelId="{1A4D91EE-F6BE-43DF-A704-C33FC665C40A}" srcId="{955908C6-5A64-4A35-B702-CCA57E5F636D}" destId="{8D6C7FDB-9D5A-41D0-8DA4-F48EB186C868}" srcOrd="0" destOrd="0" parTransId="{6D96ACF2-F432-4387-AA38-522E9C549DFB}" sibTransId="{8E9E1D16-995E-4E8A-84F5-F5E0AFDE74FA}"/>
    <dgm:cxn modelId="{C5F0D7FE-FB36-4D0D-AD3B-4DD66CAC5F34}" srcId="{8525552C-26FE-4B3A-96C4-976410C066BB}" destId="{C0688070-B12A-4E4B-B507-B7A27194DB0D}" srcOrd="0" destOrd="0" parTransId="{F9BBEEDE-5095-4784-B6F9-DD7D95900729}" sibTransId="{389E5DF0-17AE-44CD-A0EF-09A4B806C224}"/>
    <dgm:cxn modelId="{99B444FF-86CA-44FB-8ED7-FF7C6D36D6BA}" srcId="{955908C6-5A64-4A35-B702-CCA57E5F636D}" destId="{CF3098A4-A5B8-479F-8846-3EDE4E2A265C}" srcOrd="1" destOrd="0" parTransId="{4F625FFF-E00C-445E-856C-76BD36CD9755}" sibTransId="{C158C359-9FC0-48D2-BCC1-D163ABEF900C}"/>
    <dgm:cxn modelId="{E4547469-2A74-F54B-B665-9FB8EB9B2221}" type="presParOf" srcId="{569A85A7-BFB5-5246-A08A-923CD913A468}" destId="{3B3CA850-1821-3E42-A27C-CA6F8AD52837}" srcOrd="0" destOrd="0" presId="urn:microsoft.com/office/officeart/2005/8/layout/list1"/>
    <dgm:cxn modelId="{8F9689A1-CA79-4346-B775-6EDC8CD92EBB}" type="presParOf" srcId="{3B3CA850-1821-3E42-A27C-CA6F8AD52837}" destId="{C8E1A54B-4F19-A646-AA89-5EC44F2257FE}" srcOrd="0" destOrd="0" presId="urn:microsoft.com/office/officeart/2005/8/layout/list1"/>
    <dgm:cxn modelId="{B7D15552-7AEB-AF44-A25E-B7263B7745F4}" type="presParOf" srcId="{3B3CA850-1821-3E42-A27C-CA6F8AD52837}" destId="{17AF318F-A86F-BA4F-BC9E-6E55521DC562}" srcOrd="1" destOrd="0" presId="urn:microsoft.com/office/officeart/2005/8/layout/list1"/>
    <dgm:cxn modelId="{5B917E0C-2158-3C4F-8C0D-3FD08E724102}" type="presParOf" srcId="{569A85A7-BFB5-5246-A08A-923CD913A468}" destId="{70A1D124-813E-1B4F-B20C-8462C884B55D}" srcOrd="1" destOrd="0" presId="urn:microsoft.com/office/officeart/2005/8/layout/list1"/>
    <dgm:cxn modelId="{2CD4CE93-0205-6D44-BB05-3AE2ABEF7C12}" type="presParOf" srcId="{569A85A7-BFB5-5246-A08A-923CD913A468}" destId="{EFA92BE9-FCA8-E743-97E6-0A85BFA2C850}" srcOrd="2" destOrd="0" presId="urn:microsoft.com/office/officeart/2005/8/layout/list1"/>
    <dgm:cxn modelId="{07005613-DB74-0043-8D56-E4455A8D40CA}" type="presParOf" srcId="{569A85A7-BFB5-5246-A08A-923CD913A468}" destId="{02F3538A-BD0E-0E4B-BBC1-E8B029849FB6}" srcOrd="3" destOrd="0" presId="urn:microsoft.com/office/officeart/2005/8/layout/list1"/>
    <dgm:cxn modelId="{FD1FC178-E06E-C043-B98C-C1E9835DD02B}" type="presParOf" srcId="{569A85A7-BFB5-5246-A08A-923CD913A468}" destId="{EF679309-875F-1244-83FD-F2B481EBFE3A}" srcOrd="4" destOrd="0" presId="urn:microsoft.com/office/officeart/2005/8/layout/list1"/>
    <dgm:cxn modelId="{C566BA09-2959-0C46-8F7A-2E7D4003F371}" type="presParOf" srcId="{EF679309-875F-1244-83FD-F2B481EBFE3A}" destId="{4B88E4DA-C408-6941-A79C-AA4AD96A03CD}" srcOrd="0" destOrd="0" presId="urn:microsoft.com/office/officeart/2005/8/layout/list1"/>
    <dgm:cxn modelId="{4A9317B0-5C7D-B944-8D62-E0F82999AAAC}" type="presParOf" srcId="{EF679309-875F-1244-83FD-F2B481EBFE3A}" destId="{88A55B05-680D-9347-A8CA-0D58DC7E6C58}" srcOrd="1" destOrd="0" presId="urn:microsoft.com/office/officeart/2005/8/layout/list1"/>
    <dgm:cxn modelId="{76188EA3-3737-A246-A514-CED5FC8E5C2A}" type="presParOf" srcId="{569A85A7-BFB5-5246-A08A-923CD913A468}" destId="{B1F5F494-CBE5-B846-AD4C-74BE0B9CC99E}" srcOrd="5" destOrd="0" presId="urn:microsoft.com/office/officeart/2005/8/layout/list1"/>
    <dgm:cxn modelId="{E9CA915D-D2D4-384E-AAF8-EFDD4488175B}" type="presParOf" srcId="{569A85A7-BFB5-5246-A08A-923CD913A468}" destId="{522C4EEF-C740-FD42-B879-49CC7703BC9C}" srcOrd="6" destOrd="0" presId="urn:microsoft.com/office/officeart/2005/8/layout/list1"/>
    <dgm:cxn modelId="{60BF47F8-E1CD-BA46-ADEA-D8EA1CDFA45D}" type="presParOf" srcId="{569A85A7-BFB5-5246-A08A-923CD913A468}" destId="{D846DE0E-3BC9-D94C-904F-FCD771228730}" srcOrd="7" destOrd="0" presId="urn:microsoft.com/office/officeart/2005/8/layout/list1"/>
    <dgm:cxn modelId="{B04EFD51-0F29-6A4E-BEA4-4AA27E0E1F74}" type="presParOf" srcId="{569A85A7-BFB5-5246-A08A-923CD913A468}" destId="{A6E19AB2-9FD1-8046-887E-BD3AD2ED0EEB}" srcOrd="8" destOrd="0" presId="urn:microsoft.com/office/officeart/2005/8/layout/list1"/>
    <dgm:cxn modelId="{F6761833-3164-7443-98EC-F3EF79A05511}" type="presParOf" srcId="{A6E19AB2-9FD1-8046-887E-BD3AD2ED0EEB}" destId="{0F85F721-726A-D345-90F5-E8EA7A93AF49}" srcOrd="0" destOrd="0" presId="urn:microsoft.com/office/officeart/2005/8/layout/list1"/>
    <dgm:cxn modelId="{845B8766-3378-F04B-9DF5-057E985EB202}" type="presParOf" srcId="{A6E19AB2-9FD1-8046-887E-BD3AD2ED0EEB}" destId="{2EBD1718-721B-304C-8535-76128263372B}" srcOrd="1" destOrd="0" presId="urn:microsoft.com/office/officeart/2005/8/layout/list1"/>
    <dgm:cxn modelId="{F9108B43-6E7B-8F4E-B4CB-36759DF46719}" type="presParOf" srcId="{569A85A7-BFB5-5246-A08A-923CD913A468}" destId="{192304BE-5B19-AC47-8138-6B3BEC89DEB9}" srcOrd="9" destOrd="0" presId="urn:microsoft.com/office/officeart/2005/8/layout/list1"/>
    <dgm:cxn modelId="{1E370D59-D978-5A4B-AF40-B830D7377D8B}" type="presParOf" srcId="{569A85A7-BFB5-5246-A08A-923CD913A468}" destId="{1D979D80-F375-134C-B6B9-33A98788683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370A2-8F23-4084-87E2-B549A847C8C6}"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1F73AF9-4C97-45D6-8A9C-1597CAF5F1CD}">
      <dgm:prSet phldrT="[Text]"/>
      <dgm:spPr/>
      <dgm:t>
        <a:bodyPr/>
        <a:lstStyle/>
        <a:p>
          <a:r>
            <a:rPr lang="en-US" dirty="0"/>
            <a:t>0.4 $/</a:t>
          </a:r>
          <a:r>
            <a:rPr lang="en-US" dirty="0" err="1"/>
            <a:t>sqft</a:t>
          </a:r>
          <a:endParaRPr lang="en-US" dirty="0"/>
        </a:p>
      </dgm:t>
    </dgm:pt>
    <dgm:pt modelId="{92269F68-5657-49ED-9082-BA08026748B9}" type="parTrans" cxnId="{83601DA1-1F31-4953-99E2-A372005B6167}">
      <dgm:prSet/>
      <dgm:spPr/>
      <dgm:t>
        <a:bodyPr/>
        <a:lstStyle/>
        <a:p>
          <a:endParaRPr lang="en-US"/>
        </a:p>
      </dgm:t>
    </dgm:pt>
    <dgm:pt modelId="{7BDC8322-E9F3-44A9-80B9-81EDB801B7AA}" type="sibTrans" cxnId="{83601DA1-1F31-4953-99E2-A372005B6167}">
      <dgm:prSet/>
      <dgm:spPr/>
      <dgm:t>
        <a:bodyPr/>
        <a:lstStyle/>
        <a:p>
          <a:endParaRPr lang="en-US"/>
        </a:p>
      </dgm:t>
    </dgm:pt>
    <dgm:pt modelId="{518AEB1D-1A06-405B-8FE4-FB6355641519}">
      <dgm:prSet phldrT="[Text]"/>
      <dgm:spPr/>
      <dgm:t>
        <a:bodyPr/>
        <a:lstStyle/>
        <a:p>
          <a:r>
            <a:rPr lang="en-US" dirty="0"/>
            <a:t>2426 </a:t>
          </a:r>
          <a:r>
            <a:rPr lang="en-US" dirty="0" err="1"/>
            <a:t>sqft</a:t>
          </a:r>
          <a:endParaRPr lang="en-US" dirty="0"/>
        </a:p>
      </dgm:t>
    </dgm:pt>
    <dgm:pt modelId="{8524FC98-8550-459D-B6F4-AF6F4450C085}" type="parTrans" cxnId="{0752EE2C-8034-4AF0-8951-B98E3EBF2251}">
      <dgm:prSet/>
      <dgm:spPr/>
      <dgm:t>
        <a:bodyPr/>
        <a:lstStyle/>
        <a:p>
          <a:endParaRPr lang="en-US"/>
        </a:p>
      </dgm:t>
    </dgm:pt>
    <dgm:pt modelId="{2AF27D9E-E3D3-4782-A7F6-39AC5748D087}" type="sibTrans" cxnId="{0752EE2C-8034-4AF0-8951-B98E3EBF2251}">
      <dgm:prSet/>
      <dgm:spPr/>
      <dgm:t>
        <a:bodyPr/>
        <a:lstStyle/>
        <a:p>
          <a:endParaRPr lang="en-US"/>
        </a:p>
      </dgm:t>
    </dgm:pt>
    <dgm:pt modelId="{6B55E937-2C84-490C-8B85-EA399C4D5217}">
      <dgm:prSet phldrT="[Text]"/>
      <dgm:spPr>
        <a:solidFill>
          <a:srgbClr val="FF0000"/>
        </a:solidFill>
      </dgm:spPr>
      <dgm:t>
        <a:bodyPr/>
        <a:lstStyle/>
        <a:p>
          <a:r>
            <a:rPr lang="en-US" dirty="0">
              <a:solidFill>
                <a:schemeClr val="bg1"/>
              </a:solidFill>
            </a:rPr>
            <a:t>$970.6</a:t>
          </a:r>
        </a:p>
      </dgm:t>
    </dgm:pt>
    <dgm:pt modelId="{F7F5B2FC-91A0-48F0-8FD9-4DDD0142C20A}" type="parTrans" cxnId="{17BE715A-EA73-4F9C-842B-4227410A9EA7}">
      <dgm:prSet/>
      <dgm:spPr/>
      <dgm:t>
        <a:bodyPr/>
        <a:lstStyle/>
        <a:p>
          <a:endParaRPr lang="en-US"/>
        </a:p>
      </dgm:t>
    </dgm:pt>
    <dgm:pt modelId="{484C114D-296C-498E-9DB0-52FDFE3DCA02}" type="sibTrans" cxnId="{17BE715A-EA73-4F9C-842B-4227410A9EA7}">
      <dgm:prSet/>
      <dgm:spPr/>
      <dgm:t>
        <a:bodyPr/>
        <a:lstStyle/>
        <a:p>
          <a:endParaRPr lang="en-US"/>
        </a:p>
      </dgm:t>
    </dgm:pt>
    <dgm:pt modelId="{285BD65D-B9A5-4830-99DE-6433DDFEDC09}" type="pres">
      <dgm:prSet presAssocID="{334370A2-8F23-4084-87E2-B549A847C8C6}" presName="linearFlow" presStyleCnt="0">
        <dgm:presLayoutVars>
          <dgm:dir/>
          <dgm:resizeHandles val="exact"/>
        </dgm:presLayoutVars>
      </dgm:prSet>
      <dgm:spPr/>
    </dgm:pt>
    <dgm:pt modelId="{279C61EB-7F2F-4D17-8748-8789F9405142}" type="pres">
      <dgm:prSet presAssocID="{C1F73AF9-4C97-45D6-8A9C-1597CAF5F1CD}" presName="node" presStyleLbl="node1" presStyleIdx="0" presStyleCnt="3">
        <dgm:presLayoutVars>
          <dgm:bulletEnabled val="1"/>
        </dgm:presLayoutVars>
      </dgm:prSet>
      <dgm:spPr/>
    </dgm:pt>
    <dgm:pt modelId="{B26929E6-CCF4-493F-B660-87A80CF11DBD}" type="pres">
      <dgm:prSet presAssocID="{7BDC8322-E9F3-44A9-80B9-81EDB801B7AA}" presName="spacerL" presStyleCnt="0"/>
      <dgm:spPr/>
    </dgm:pt>
    <dgm:pt modelId="{BD2FAFCC-5196-4103-B435-B743F7365C34}" type="pres">
      <dgm:prSet presAssocID="{7BDC8322-E9F3-44A9-80B9-81EDB801B7AA}" presName="sibTrans" presStyleLbl="sibTrans2D1" presStyleIdx="0" presStyleCnt="2"/>
      <dgm:spPr>
        <a:prstGeom prst="mathMultiply">
          <a:avLst/>
        </a:prstGeom>
      </dgm:spPr>
    </dgm:pt>
    <dgm:pt modelId="{490BF60C-A3C9-43F9-A0BA-FCF16660559D}" type="pres">
      <dgm:prSet presAssocID="{7BDC8322-E9F3-44A9-80B9-81EDB801B7AA}" presName="spacerR" presStyleCnt="0"/>
      <dgm:spPr/>
    </dgm:pt>
    <dgm:pt modelId="{FEF190AC-6956-4CC9-8731-6D83FF833FE0}" type="pres">
      <dgm:prSet presAssocID="{518AEB1D-1A06-405B-8FE4-FB6355641519}" presName="node" presStyleLbl="node1" presStyleIdx="1" presStyleCnt="3">
        <dgm:presLayoutVars>
          <dgm:bulletEnabled val="1"/>
        </dgm:presLayoutVars>
      </dgm:prSet>
      <dgm:spPr/>
    </dgm:pt>
    <dgm:pt modelId="{A8B2C433-121D-499A-877C-6409188F494C}" type="pres">
      <dgm:prSet presAssocID="{2AF27D9E-E3D3-4782-A7F6-39AC5748D087}" presName="spacerL" presStyleCnt="0"/>
      <dgm:spPr/>
    </dgm:pt>
    <dgm:pt modelId="{6463A803-6888-4154-90C0-50FA692A9A87}" type="pres">
      <dgm:prSet presAssocID="{2AF27D9E-E3D3-4782-A7F6-39AC5748D087}" presName="sibTrans" presStyleLbl="sibTrans2D1" presStyleIdx="1" presStyleCnt="2"/>
      <dgm:spPr/>
    </dgm:pt>
    <dgm:pt modelId="{50DA14CD-3F9A-4041-8796-2CB59F31EF80}" type="pres">
      <dgm:prSet presAssocID="{2AF27D9E-E3D3-4782-A7F6-39AC5748D087}" presName="spacerR" presStyleCnt="0"/>
      <dgm:spPr/>
    </dgm:pt>
    <dgm:pt modelId="{2A51EB03-8E3C-43B7-8880-460092F3B9D3}" type="pres">
      <dgm:prSet presAssocID="{6B55E937-2C84-490C-8B85-EA399C4D5217}" presName="node" presStyleLbl="node1" presStyleIdx="2" presStyleCnt="3">
        <dgm:presLayoutVars>
          <dgm:bulletEnabled val="1"/>
        </dgm:presLayoutVars>
      </dgm:prSet>
      <dgm:spPr/>
    </dgm:pt>
  </dgm:ptLst>
  <dgm:cxnLst>
    <dgm:cxn modelId="{376C9610-CC8C-40A6-BC1C-97AA2E31A87B}" type="presOf" srcId="{2AF27D9E-E3D3-4782-A7F6-39AC5748D087}" destId="{6463A803-6888-4154-90C0-50FA692A9A87}" srcOrd="0" destOrd="0" presId="urn:microsoft.com/office/officeart/2005/8/layout/equation1"/>
    <dgm:cxn modelId="{0752EE2C-8034-4AF0-8951-B98E3EBF2251}" srcId="{334370A2-8F23-4084-87E2-B549A847C8C6}" destId="{518AEB1D-1A06-405B-8FE4-FB6355641519}" srcOrd="1" destOrd="0" parTransId="{8524FC98-8550-459D-B6F4-AF6F4450C085}" sibTransId="{2AF27D9E-E3D3-4782-A7F6-39AC5748D087}"/>
    <dgm:cxn modelId="{17BE715A-EA73-4F9C-842B-4227410A9EA7}" srcId="{334370A2-8F23-4084-87E2-B549A847C8C6}" destId="{6B55E937-2C84-490C-8B85-EA399C4D5217}" srcOrd="2" destOrd="0" parTransId="{F7F5B2FC-91A0-48F0-8FD9-4DDD0142C20A}" sibTransId="{484C114D-296C-498E-9DB0-52FDFE3DCA02}"/>
    <dgm:cxn modelId="{C4F2606A-36DA-4649-A5C1-3B0263FD9B1F}" type="presOf" srcId="{C1F73AF9-4C97-45D6-8A9C-1597CAF5F1CD}" destId="{279C61EB-7F2F-4D17-8748-8789F9405142}" srcOrd="0" destOrd="0" presId="urn:microsoft.com/office/officeart/2005/8/layout/equation1"/>
    <dgm:cxn modelId="{35C0B77D-7625-4F93-BEEE-75C9F6150D17}" type="presOf" srcId="{6B55E937-2C84-490C-8B85-EA399C4D5217}" destId="{2A51EB03-8E3C-43B7-8880-460092F3B9D3}" srcOrd="0" destOrd="0" presId="urn:microsoft.com/office/officeart/2005/8/layout/equation1"/>
    <dgm:cxn modelId="{83601DA1-1F31-4953-99E2-A372005B6167}" srcId="{334370A2-8F23-4084-87E2-B549A847C8C6}" destId="{C1F73AF9-4C97-45D6-8A9C-1597CAF5F1CD}" srcOrd="0" destOrd="0" parTransId="{92269F68-5657-49ED-9082-BA08026748B9}" sibTransId="{7BDC8322-E9F3-44A9-80B9-81EDB801B7AA}"/>
    <dgm:cxn modelId="{D1C5C6A5-81B9-4FB2-B461-7EC19934E2CC}" type="presOf" srcId="{518AEB1D-1A06-405B-8FE4-FB6355641519}" destId="{FEF190AC-6956-4CC9-8731-6D83FF833FE0}" srcOrd="0" destOrd="0" presId="urn:microsoft.com/office/officeart/2005/8/layout/equation1"/>
    <dgm:cxn modelId="{A5A4ADD1-4697-4AD6-B644-C879825EF942}" type="presOf" srcId="{7BDC8322-E9F3-44A9-80B9-81EDB801B7AA}" destId="{BD2FAFCC-5196-4103-B435-B743F7365C34}" srcOrd="0" destOrd="0" presId="urn:microsoft.com/office/officeart/2005/8/layout/equation1"/>
    <dgm:cxn modelId="{905B18D6-51F3-475F-9626-7DABA7F174EA}" type="presOf" srcId="{334370A2-8F23-4084-87E2-B549A847C8C6}" destId="{285BD65D-B9A5-4830-99DE-6433DDFEDC09}" srcOrd="0" destOrd="0" presId="urn:microsoft.com/office/officeart/2005/8/layout/equation1"/>
    <dgm:cxn modelId="{A6A9B5C8-19FB-4CA7-953C-0F09B874AB7B}" type="presParOf" srcId="{285BD65D-B9A5-4830-99DE-6433DDFEDC09}" destId="{279C61EB-7F2F-4D17-8748-8789F9405142}" srcOrd="0" destOrd="0" presId="urn:microsoft.com/office/officeart/2005/8/layout/equation1"/>
    <dgm:cxn modelId="{7D15D715-EF16-4EBD-971E-A04164A435D3}" type="presParOf" srcId="{285BD65D-B9A5-4830-99DE-6433DDFEDC09}" destId="{B26929E6-CCF4-493F-B660-87A80CF11DBD}" srcOrd="1" destOrd="0" presId="urn:microsoft.com/office/officeart/2005/8/layout/equation1"/>
    <dgm:cxn modelId="{F40C66F5-C191-42A9-AA78-6F2CE30EB5C9}" type="presParOf" srcId="{285BD65D-B9A5-4830-99DE-6433DDFEDC09}" destId="{BD2FAFCC-5196-4103-B435-B743F7365C34}" srcOrd="2" destOrd="0" presId="urn:microsoft.com/office/officeart/2005/8/layout/equation1"/>
    <dgm:cxn modelId="{4EDAA59E-F0E3-493C-93EE-825ECAFE7848}" type="presParOf" srcId="{285BD65D-B9A5-4830-99DE-6433DDFEDC09}" destId="{490BF60C-A3C9-43F9-A0BA-FCF16660559D}" srcOrd="3" destOrd="0" presId="urn:microsoft.com/office/officeart/2005/8/layout/equation1"/>
    <dgm:cxn modelId="{411802FC-04F6-4FDB-8737-8BCC2A442581}" type="presParOf" srcId="{285BD65D-B9A5-4830-99DE-6433DDFEDC09}" destId="{FEF190AC-6956-4CC9-8731-6D83FF833FE0}" srcOrd="4" destOrd="0" presId="urn:microsoft.com/office/officeart/2005/8/layout/equation1"/>
    <dgm:cxn modelId="{3304704E-80C8-4F3A-BB9A-8BA0C88BCD67}" type="presParOf" srcId="{285BD65D-B9A5-4830-99DE-6433DDFEDC09}" destId="{A8B2C433-121D-499A-877C-6409188F494C}" srcOrd="5" destOrd="0" presId="urn:microsoft.com/office/officeart/2005/8/layout/equation1"/>
    <dgm:cxn modelId="{8DA6F772-E40C-4523-B65E-1739E5619790}" type="presParOf" srcId="{285BD65D-B9A5-4830-99DE-6433DDFEDC09}" destId="{6463A803-6888-4154-90C0-50FA692A9A87}" srcOrd="6" destOrd="0" presId="urn:microsoft.com/office/officeart/2005/8/layout/equation1"/>
    <dgm:cxn modelId="{39EBF185-5C39-400B-AECC-C7B19FB86BBA}" type="presParOf" srcId="{285BD65D-B9A5-4830-99DE-6433DDFEDC09}" destId="{50DA14CD-3F9A-4041-8796-2CB59F31EF80}" srcOrd="7" destOrd="0" presId="urn:microsoft.com/office/officeart/2005/8/layout/equation1"/>
    <dgm:cxn modelId="{F336644F-EE59-40E0-BA86-F806ABDD1CF6}" type="presParOf" srcId="{285BD65D-B9A5-4830-99DE-6433DDFEDC09}" destId="{2A51EB03-8E3C-43B7-8880-460092F3B9D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370A2-8F23-4084-87E2-B549A847C8C6}"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1F73AF9-4C97-45D6-8A9C-1597CAF5F1CD}">
      <dgm:prSet phldrT="[Text]"/>
      <dgm:spPr/>
      <dgm:t>
        <a:bodyPr/>
        <a:lstStyle/>
        <a:p>
          <a:r>
            <a:rPr lang="en-US" dirty="0"/>
            <a:t>-1 $/</a:t>
          </a:r>
          <a:r>
            <a:rPr lang="en-US" dirty="0" err="1"/>
            <a:t>sqft</a:t>
          </a:r>
          <a:endParaRPr lang="en-US" dirty="0"/>
        </a:p>
      </dgm:t>
    </dgm:pt>
    <dgm:pt modelId="{92269F68-5657-49ED-9082-BA08026748B9}" type="parTrans" cxnId="{83601DA1-1F31-4953-99E2-A372005B6167}">
      <dgm:prSet/>
      <dgm:spPr/>
      <dgm:t>
        <a:bodyPr/>
        <a:lstStyle/>
        <a:p>
          <a:endParaRPr lang="en-US"/>
        </a:p>
      </dgm:t>
    </dgm:pt>
    <dgm:pt modelId="{7BDC8322-E9F3-44A9-80B9-81EDB801B7AA}" type="sibTrans" cxnId="{83601DA1-1F31-4953-99E2-A372005B6167}">
      <dgm:prSet/>
      <dgm:spPr/>
      <dgm:t>
        <a:bodyPr/>
        <a:lstStyle/>
        <a:p>
          <a:endParaRPr lang="en-US"/>
        </a:p>
      </dgm:t>
    </dgm:pt>
    <dgm:pt modelId="{518AEB1D-1A06-405B-8FE4-FB6355641519}">
      <dgm:prSet phldrT="[Text]"/>
      <dgm:spPr/>
      <dgm:t>
        <a:bodyPr/>
        <a:lstStyle/>
        <a:p>
          <a:r>
            <a:rPr lang="en-US" dirty="0"/>
            <a:t>2426 </a:t>
          </a:r>
          <a:r>
            <a:rPr lang="en-US" dirty="0" err="1"/>
            <a:t>sqft</a:t>
          </a:r>
          <a:endParaRPr lang="en-US" dirty="0"/>
        </a:p>
      </dgm:t>
    </dgm:pt>
    <dgm:pt modelId="{8524FC98-8550-459D-B6F4-AF6F4450C085}" type="parTrans" cxnId="{0752EE2C-8034-4AF0-8951-B98E3EBF2251}">
      <dgm:prSet/>
      <dgm:spPr/>
      <dgm:t>
        <a:bodyPr/>
        <a:lstStyle/>
        <a:p>
          <a:endParaRPr lang="en-US"/>
        </a:p>
      </dgm:t>
    </dgm:pt>
    <dgm:pt modelId="{2AF27D9E-E3D3-4782-A7F6-39AC5748D087}" type="sibTrans" cxnId="{0752EE2C-8034-4AF0-8951-B98E3EBF2251}">
      <dgm:prSet/>
      <dgm:spPr/>
      <dgm:t>
        <a:bodyPr/>
        <a:lstStyle/>
        <a:p>
          <a:endParaRPr lang="en-US"/>
        </a:p>
      </dgm:t>
    </dgm:pt>
    <dgm:pt modelId="{6B55E937-2C84-490C-8B85-EA399C4D5217}">
      <dgm:prSet phldrT="[Text]" custT="1"/>
      <dgm:spPr>
        <a:solidFill>
          <a:srgbClr val="FF0000"/>
        </a:solidFill>
      </dgm:spPr>
      <dgm:t>
        <a:bodyPr/>
        <a:lstStyle/>
        <a:p>
          <a:r>
            <a:rPr lang="en-US" sz="1400" dirty="0">
              <a:solidFill>
                <a:schemeClr val="bg1"/>
              </a:solidFill>
            </a:rPr>
            <a:t>$-2426.6</a:t>
          </a:r>
        </a:p>
      </dgm:t>
    </dgm:pt>
    <dgm:pt modelId="{F7F5B2FC-91A0-48F0-8FD9-4DDD0142C20A}" type="parTrans" cxnId="{17BE715A-EA73-4F9C-842B-4227410A9EA7}">
      <dgm:prSet/>
      <dgm:spPr/>
      <dgm:t>
        <a:bodyPr/>
        <a:lstStyle/>
        <a:p>
          <a:endParaRPr lang="en-US"/>
        </a:p>
      </dgm:t>
    </dgm:pt>
    <dgm:pt modelId="{484C114D-296C-498E-9DB0-52FDFE3DCA02}" type="sibTrans" cxnId="{17BE715A-EA73-4F9C-842B-4227410A9EA7}">
      <dgm:prSet/>
      <dgm:spPr/>
      <dgm:t>
        <a:bodyPr/>
        <a:lstStyle/>
        <a:p>
          <a:endParaRPr lang="en-US"/>
        </a:p>
      </dgm:t>
    </dgm:pt>
    <dgm:pt modelId="{285BD65D-B9A5-4830-99DE-6433DDFEDC09}" type="pres">
      <dgm:prSet presAssocID="{334370A2-8F23-4084-87E2-B549A847C8C6}" presName="linearFlow" presStyleCnt="0">
        <dgm:presLayoutVars>
          <dgm:dir/>
          <dgm:resizeHandles val="exact"/>
        </dgm:presLayoutVars>
      </dgm:prSet>
      <dgm:spPr/>
    </dgm:pt>
    <dgm:pt modelId="{279C61EB-7F2F-4D17-8748-8789F9405142}" type="pres">
      <dgm:prSet presAssocID="{C1F73AF9-4C97-45D6-8A9C-1597CAF5F1CD}" presName="node" presStyleLbl="node1" presStyleIdx="0" presStyleCnt="3">
        <dgm:presLayoutVars>
          <dgm:bulletEnabled val="1"/>
        </dgm:presLayoutVars>
      </dgm:prSet>
      <dgm:spPr/>
    </dgm:pt>
    <dgm:pt modelId="{B26929E6-CCF4-493F-B660-87A80CF11DBD}" type="pres">
      <dgm:prSet presAssocID="{7BDC8322-E9F3-44A9-80B9-81EDB801B7AA}" presName="spacerL" presStyleCnt="0"/>
      <dgm:spPr/>
    </dgm:pt>
    <dgm:pt modelId="{BD2FAFCC-5196-4103-B435-B743F7365C34}" type="pres">
      <dgm:prSet presAssocID="{7BDC8322-E9F3-44A9-80B9-81EDB801B7AA}" presName="sibTrans" presStyleLbl="sibTrans2D1" presStyleIdx="0" presStyleCnt="2"/>
      <dgm:spPr>
        <a:prstGeom prst="mathMultiply">
          <a:avLst/>
        </a:prstGeom>
      </dgm:spPr>
    </dgm:pt>
    <dgm:pt modelId="{490BF60C-A3C9-43F9-A0BA-FCF16660559D}" type="pres">
      <dgm:prSet presAssocID="{7BDC8322-E9F3-44A9-80B9-81EDB801B7AA}" presName="spacerR" presStyleCnt="0"/>
      <dgm:spPr/>
    </dgm:pt>
    <dgm:pt modelId="{FEF190AC-6956-4CC9-8731-6D83FF833FE0}" type="pres">
      <dgm:prSet presAssocID="{518AEB1D-1A06-405B-8FE4-FB6355641519}" presName="node" presStyleLbl="node1" presStyleIdx="1" presStyleCnt="3">
        <dgm:presLayoutVars>
          <dgm:bulletEnabled val="1"/>
        </dgm:presLayoutVars>
      </dgm:prSet>
      <dgm:spPr/>
    </dgm:pt>
    <dgm:pt modelId="{A8B2C433-121D-499A-877C-6409188F494C}" type="pres">
      <dgm:prSet presAssocID="{2AF27D9E-E3D3-4782-A7F6-39AC5748D087}" presName="spacerL" presStyleCnt="0"/>
      <dgm:spPr/>
    </dgm:pt>
    <dgm:pt modelId="{6463A803-6888-4154-90C0-50FA692A9A87}" type="pres">
      <dgm:prSet presAssocID="{2AF27D9E-E3D3-4782-A7F6-39AC5748D087}" presName="sibTrans" presStyleLbl="sibTrans2D1" presStyleIdx="1" presStyleCnt="2"/>
      <dgm:spPr/>
    </dgm:pt>
    <dgm:pt modelId="{50DA14CD-3F9A-4041-8796-2CB59F31EF80}" type="pres">
      <dgm:prSet presAssocID="{2AF27D9E-E3D3-4782-A7F6-39AC5748D087}" presName="spacerR" presStyleCnt="0"/>
      <dgm:spPr/>
    </dgm:pt>
    <dgm:pt modelId="{2A51EB03-8E3C-43B7-8880-460092F3B9D3}" type="pres">
      <dgm:prSet presAssocID="{6B55E937-2C84-490C-8B85-EA399C4D5217}" presName="node" presStyleLbl="node1" presStyleIdx="2" presStyleCnt="3">
        <dgm:presLayoutVars>
          <dgm:bulletEnabled val="1"/>
        </dgm:presLayoutVars>
      </dgm:prSet>
      <dgm:spPr/>
    </dgm:pt>
  </dgm:ptLst>
  <dgm:cxnLst>
    <dgm:cxn modelId="{376C9610-CC8C-40A6-BC1C-97AA2E31A87B}" type="presOf" srcId="{2AF27D9E-E3D3-4782-A7F6-39AC5748D087}" destId="{6463A803-6888-4154-90C0-50FA692A9A87}" srcOrd="0" destOrd="0" presId="urn:microsoft.com/office/officeart/2005/8/layout/equation1"/>
    <dgm:cxn modelId="{0752EE2C-8034-4AF0-8951-B98E3EBF2251}" srcId="{334370A2-8F23-4084-87E2-B549A847C8C6}" destId="{518AEB1D-1A06-405B-8FE4-FB6355641519}" srcOrd="1" destOrd="0" parTransId="{8524FC98-8550-459D-B6F4-AF6F4450C085}" sibTransId="{2AF27D9E-E3D3-4782-A7F6-39AC5748D087}"/>
    <dgm:cxn modelId="{17BE715A-EA73-4F9C-842B-4227410A9EA7}" srcId="{334370A2-8F23-4084-87E2-B549A847C8C6}" destId="{6B55E937-2C84-490C-8B85-EA399C4D5217}" srcOrd="2" destOrd="0" parTransId="{F7F5B2FC-91A0-48F0-8FD9-4DDD0142C20A}" sibTransId="{484C114D-296C-498E-9DB0-52FDFE3DCA02}"/>
    <dgm:cxn modelId="{C4F2606A-36DA-4649-A5C1-3B0263FD9B1F}" type="presOf" srcId="{C1F73AF9-4C97-45D6-8A9C-1597CAF5F1CD}" destId="{279C61EB-7F2F-4D17-8748-8789F9405142}" srcOrd="0" destOrd="0" presId="urn:microsoft.com/office/officeart/2005/8/layout/equation1"/>
    <dgm:cxn modelId="{35C0B77D-7625-4F93-BEEE-75C9F6150D17}" type="presOf" srcId="{6B55E937-2C84-490C-8B85-EA399C4D5217}" destId="{2A51EB03-8E3C-43B7-8880-460092F3B9D3}" srcOrd="0" destOrd="0" presId="urn:microsoft.com/office/officeart/2005/8/layout/equation1"/>
    <dgm:cxn modelId="{83601DA1-1F31-4953-99E2-A372005B6167}" srcId="{334370A2-8F23-4084-87E2-B549A847C8C6}" destId="{C1F73AF9-4C97-45D6-8A9C-1597CAF5F1CD}" srcOrd="0" destOrd="0" parTransId="{92269F68-5657-49ED-9082-BA08026748B9}" sibTransId="{7BDC8322-E9F3-44A9-80B9-81EDB801B7AA}"/>
    <dgm:cxn modelId="{D1C5C6A5-81B9-4FB2-B461-7EC19934E2CC}" type="presOf" srcId="{518AEB1D-1A06-405B-8FE4-FB6355641519}" destId="{FEF190AC-6956-4CC9-8731-6D83FF833FE0}" srcOrd="0" destOrd="0" presId="urn:microsoft.com/office/officeart/2005/8/layout/equation1"/>
    <dgm:cxn modelId="{A5A4ADD1-4697-4AD6-B644-C879825EF942}" type="presOf" srcId="{7BDC8322-E9F3-44A9-80B9-81EDB801B7AA}" destId="{BD2FAFCC-5196-4103-B435-B743F7365C34}" srcOrd="0" destOrd="0" presId="urn:microsoft.com/office/officeart/2005/8/layout/equation1"/>
    <dgm:cxn modelId="{905B18D6-51F3-475F-9626-7DABA7F174EA}" type="presOf" srcId="{334370A2-8F23-4084-87E2-B549A847C8C6}" destId="{285BD65D-B9A5-4830-99DE-6433DDFEDC09}" srcOrd="0" destOrd="0" presId="urn:microsoft.com/office/officeart/2005/8/layout/equation1"/>
    <dgm:cxn modelId="{A6A9B5C8-19FB-4CA7-953C-0F09B874AB7B}" type="presParOf" srcId="{285BD65D-B9A5-4830-99DE-6433DDFEDC09}" destId="{279C61EB-7F2F-4D17-8748-8789F9405142}" srcOrd="0" destOrd="0" presId="urn:microsoft.com/office/officeart/2005/8/layout/equation1"/>
    <dgm:cxn modelId="{7D15D715-EF16-4EBD-971E-A04164A435D3}" type="presParOf" srcId="{285BD65D-B9A5-4830-99DE-6433DDFEDC09}" destId="{B26929E6-CCF4-493F-B660-87A80CF11DBD}" srcOrd="1" destOrd="0" presId="urn:microsoft.com/office/officeart/2005/8/layout/equation1"/>
    <dgm:cxn modelId="{F40C66F5-C191-42A9-AA78-6F2CE30EB5C9}" type="presParOf" srcId="{285BD65D-B9A5-4830-99DE-6433DDFEDC09}" destId="{BD2FAFCC-5196-4103-B435-B743F7365C34}" srcOrd="2" destOrd="0" presId="urn:microsoft.com/office/officeart/2005/8/layout/equation1"/>
    <dgm:cxn modelId="{4EDAA59E-F0E3-493C-93EE-825ECAFE7848}" type="presParOf" srcId="{285BD65D-B9A5-4830-99DE-6433DDFEDC09}" destId="{490BF60C-A3C9-43F9-A0BA-FCF16660559D}" srcOrd="3" destOrd="0" presId="urn:microsoft.com/office/officeart/2005/8/layout/equation1"/>
    <dgm:cxn modelId="{411802FC-04F6-4FDB-8737-8BCC2A442581}" type="presParOf" srcId="{285BD65D-B9A5-4830-99DE-6433DDFEDC09}" destId="{FEF190AC-6956-4CC9-8731-6D83FF833FE0}" srcOrd="4" destOrd="0" presId="urn:microsoft.com/office/officeart/2005/8/layout/equation1"/>
    <dgm:cxn modelId="{3304704E-80C8-4F3A-BB9A-8BA0C88BCD67}" type="presParOf" srcId="{285BD65D-B9A5-4830-99DE-6433DDFEDC09}" destId="{A8B2C433-121D-499A-877C-6409188F494C}" srcOrd="5" destOrd="0" presId="urn:microsoft.com/office/officeart/2005/8/layout/equation1"/>
    <dgm:cxn modelId="{8DA6F772-E40C-4523-B65E-1739E5619790}" type="presParOf" srcId="{285BD65D-B9A5-4830-99DE-6433DDFEDC09}" destId="{6463A803-6888-4154-90C0-50FA692A9A87}" srcOrd="6" destOrd="0" presId="urn:microsoft.com/office/officeart/2005/8/layout/equation1"/>
    <dgm:cxn modelId="{39EBF185-5C39-400B-AECC-C7B19FB86BBA}" type="presParOf" srcId="{285BD65D-B9A5-4830-99DE-6433DDFEDC09}" destId="{50DA14CD-3F9A-4041-8796-2CB59F31EF80}" srcOrd="7" destOrd="0" presId="urn:microsoft.com/office/officeart/2005/8/layout/equation1"/>
    <dgm:cxn modelId="{F336644F-EE59-40E0-BA86-F806ABDD1CF6}" type="presParOf" srcId="{285BD65D-B9A5-4830-99DE-6433DDFEDC09}" destId="{2A51EB03-8E3C-43B7-8880-460092F3B9D3}"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370A2-8F23-4084-87E2-B549A847C8C6}"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1F73AF9-4C97-45D6-8A9C-1597CAF5F1CD}">
      <dgm:prSet phldrT="[Text]"/>
      <dgm:spPr/>
      <dgm:t>
        <a:bodyPr/>
        <a:lstStyle/>
        <a:p>
          <a:r>
            <a:rPr lang="en-US" dirty="0"/>
            <a:t>0.2 $/</a:t>
          </a:r>
          <a:r>
            <a:rPr lang="en-US" dirty="0" err="1"/>
            <a:t>sqft</a:t>
          </a:r>
          <a:endParaRPr lang="en-US" dirty="0"/>
        </a:p>
      </dgm:t>
    </dgm:pt>
    <dgm:pt modelId="{92269F68-5657-49ED-9082-BA08026748B9}" type="parTrans" cxnId="{83601DA1-1F31-4953-99E2-A372005B6167}">
      <dgm:prSet/>
      <dgm:spPr/>
      <dgm:t>
        <a:bodyPr/>
        <a:lstStyle/>
        <a:p>
          <a:endParaRPr lang="en-US"/>
        </a:p>
      </dgm:t>
    </dgm:pt>
    <dgm:pt modelId="{7BDC8322-E9F3-44A9-80B9-81EDB801B7AA}" type="sibTrans" cxnId="{83601DA1-1F31-4953-99E2-A372005B6167}">
      <dgm:prSet/>
      <dgm:spPr/>
      <dgm:t>
        <a:bodyPr/>
        <a:lstStyle/>
        <a:p>
          <a:endParaRPr lang="en-US"/>
        </a:p>
      </dgm:t>
    </dgm:pt>
    <dgm:pt modelId="{518AEB1D-1A06-405B-8FE4-FB6355641519}">
      <dgm:prSet phldrT="[Text]"/>
      <dgm:spPr>
        <a:solidFill>
          <a:srgbClr val="5B9BD5"/>
        </a:solidFill>
      </dgm:spPr>
      <dgm:t>
        <a:bodyPr/>
        <a:lstStyle/>
        <a:p>
          <a:r>
            <a:rPr lang="en-US" dirty="0"/>
            <a:t>2426 </a:t>
          </a:r>
          <a:r>
            <a:rPr lang="en-US" dirty="0" err="1"/>
            <a:t>sqft</a:t>
          </a:r>
          <a:endParaRPr lang="en-US" dirty="0"/>
        </a:p>
      </dgm:t>
    </dgm:pt>
    <dgm:pt modelId="{8524FC98-8550-459D-B6F4-AF6F4450C085}" type="parTrans" cxnId="{0752EE2C-8034-4AF0-8951-B98E3EBF2251}">
      <dgm:prSet/>
      <dgm:spPr/>
      <dgm:t>
        <a:bodyPr/>
        <a:lstStyle/>
        <a:p>
          <a:endParaRPr lang="en-US"/>
        </a:p>
      </dgm:t>
    </dgm:pt>
    <dgm:pt modelId="{2AF27D9E-E3D3-4782-A7F6-39AC5748D087}" type="sibTrans" cxnId="{0752EE2C-8034-4AF0-8951-B98E3EBF2251}">
      <dgm:prSet/>
      <dgm:spPr/>
      <dgm:t>
        <a:bodyPr/>
        <a:lstStyle/>
        <a:p>
          <a:endParaRPr lang="en-US"/>
        </a:p>
      </dgm:t>
    </dgm:pt>
    <dgm:pt modelId="{6B55E937-2C84-490C-8B85-EA399C4D5217}">
      <dgm:prSet phldrT="[Text]"/>
      <dgm:spPr>
        <a:solidFill>
          <a:srgbClr val="FF0000"/>
        </a:solidFill>
      </dgm:spPr>
      <dgm:t>
        <a:bodyPr/>
        <a:lstStyle/>
        <a:p>
          <a:r>
            <a:rPr lang="en-US" dirty="0">
              <a:solidFill>
                <a:schemeClr val="bg1"/>
              </a:solidFill>
            </a:rPr>
            <a:t>$485.2</a:t>
          </a:r>
        </a:p>
      </dgm:t>
    </dgm:pt>
    <dgm:pt modelId="{F7F5B2FC-91A0-48F0-8FD9-4DDD0142C20A}" type="parTrans" cxnId="{17BE715A-EA73-4F9C-842B-4227410A9EA7}">
      <dgm:prSet/>
      <dgm:spPr/>
      <dgm:t>
        <a:bodyPr/>
        <a:lstStyle/>
        <a:p>
          <a:endParaRPr lang="en-US"/>
        </a:p>
      </dgm:t>
    </dgm:pt>
    <dgm:pt modelId="{484C114D-296C-498E-9DB0-52FDFE3DCA02}" type="sibTrans" cxnId="{17BE715A-EA73-4F9C-842B-4227410A9EA7}">
      <dgm:prSet/>
      <dgm:spPr/>
      <dgm:t>
        <a:bodyPr/>
        <a:lstStyle/>
        <a:p>
          <a:endParaRPr lang="en-US"/>
        </a:p>
      </dgm:t>
    </dgm:pt>
    <dgm:pt modelId="{285BD65D-B9A5-4830-99DE-6433DDFEDC09}" type="pres">
      <dgm:prSet presAssocID="{334370A2-8F23-4084-87E2-B549A847C8C6}" presName="linearFlow" presStyleCnt="0">
        <dgm:presLayoutVars>
          <dgm:dir/>
          <dgm:resizeHandles val="exact"/>
        </dgm:presLayoutVars>
      </dgm:prSet>
      <dgm:spPr/>
    </dgm:pt>
    <dgm:pt modelId="{279C61EB-7F2F-4D17-8748-8789F9405142}" type="pres">
      <dgm:prSet presAssocID="{C1F73AF9-4C97-45D6-8A9C-1597CAF5F1CD}" presName="node" presStyleLbl="node1" presStyleIdx="0" presStyleCnt="3">
        <dgm:presLayoutVars>
          <dgm:bulletEnabled val="1"/>
        </dgm:presLayoutVars>
      </dgm:prSet>
      <dgm:spPr/>
    </dgm:pt>
    <dgm:pt modelId="{B26929E6-CCF4-493F-B660-87A80CF11DBD}" type="pres">
      <dgm:prSet presAssocID="{7BDC8322-E9F3-44A9-80B9-81EDB801B7AA}" presName="spacerL" presStyleCnt="0"/>
      <dgm:spPr/>
    </dgm:pt>
    <dgm:pt modelId="{BD2FAFCC-5196-4103-B435-B743F7365C34}" type="pres">
      <dgm:prSet presAssocID="{7BDC8322-E9F3-44A9-80B9-81EDB801B7AA}" presName="sibTrans" presStyleLbl="sibTrans2D1" presStyleIdx="0" presStyleCnt="2"/>
      <dgm:spPr>
        <a:prstGeom prst="mathMultiply">
          <a:avLst/>
        </a:prstGeom>
      </dgm:spPr>
    </dgm:pt>
    <dgm:pt modelId="{490BF60C-A3C9-43F9-A0BA-FCF16660559D}" type="pres">
      <dgm:prSet presAssocID="{7BDC8322-E9F3-44A9-80B9-81EDB801B7AA}" presName="spacerR" presStyleCnt="0"/>
      <dgm:spPr/>
    </dgm:pt>
    <dgm:pt modelId="{FEF190AC-6956-4CC9-8731-6D83FF833FE0}" type="pres">
      <dgm:prSet presAssocID="{518AEB1D-1A06-405B-8FE4-FB6355641519}" presName="node" presStyleLbl="node1" presStyleIdx="1" presStyleCnt="3">
        <dgm:presLayoutVars>
          <dgm:bulletEnabled val="1"/>
        </dgm:presLayoutVars>
      </dgm:prSet>
      <dgm:spPr/>
    </dgm:pt>
    <dgm:pt modelId="{A8B2C433-121D-499A-877C-6409188F494C}" type="pres">
      <dgm:prSet presAssocID="{2AF27D9E-E3D3-4782-A7F6-39AC5748D087}" presName="spacerL" presStyleCnt="0"/>
      <dgm:spPr/>
    </dgm:pt>
    <dgm:pt modelId="{6463A803-6888-4154-90C0-50FA692A9A87}" type="pres">
      <dgm:prSet presAssocID="{2AF27D9E-E3D3-4782-A7F6-39AC5748D087}" presName="sibTrans" presStyleLbl="sibTrans2D1" presStyleIdx="1" presStyleCnt="2"/>
      <dgm:spPr/>
    </dgm:pt>
    <dgm:pt modelId="{50DA14CD-3F9A-4041-8796-2CB59F31EF80}" type="pres">
      <dgm:prSet presAssocID="{2AF27D9E-E3D3-4782-A7F6-39AC5748D087}" presName="spacerR" presStyleCnt="0"/>
      <dgm:spPr/>
    </dgm:pt>
    <dgm:pt modelId="{2A51EB03-8E3C-43B7-8880-460092F3B9D3}" type="pres">
      <dgm:prSet presAssocID="{6B55E937-2C84-490C-8B85-EA399C4D5217}" presName="node" presStyleLbl="node1" presStyleIdx="2" presStyleCnt="3">
        <dgm:presLayoutVars>
          <dgm:bulletEnabled val="1"/>
        </dgm:presLayoutVars>
      </dgm:prSet>
      <dgm:spPr/>
    </dgm:pt>
  </dgm:ptLst>
  <dgm:cxnLst>
    <dgm:cxn modelId="{376C9610-CC8C-40A6-BC1C-97AA2E31A87B}" type="presOf" srcId="{2AF27D9E-E3D3-4782-A7F6-39AC5748D087}" destId="{6463A803-6888-4154-90C0-50FA692A9A87}" srcOrd="0" destOrd="0" presId="urn:microsoft.com/office/officeart/2005/8/layout/equation1"/>
    <dgm:cxn modelId="{0752EE2C-8034-4AF0-8951-B98E3EBF2251}" srcId="{334370A2-8F23-4084-87E2-B549A847C8C6}" destId="{518AEB1D-1A06-405B-8FE4-FB6355641519}" srcOrd="1" destOrd="0" parTransId="{8524FC98-8550-459D-B6F4-AF6F4450C085}" sibTransId="{2AF27D9E-E3D3-4782-A7F6-39AC5748D087}"/>
    <dgm:cxn modelId="{17BE715A-EA73-4F9C-842B-4227410A9EA7}" srcId="{334370A2-8F23-4084-87E2-B549A847C8C6}" destId="{6B55E937-2C84-490C-8B85-EA399C4D5217}" srcOrd="2" destOrd="0" parTransId="{F7F5B2FC-91A0-48F0-8FD9-4DDD0142C20A}" sibTransId="{484C114D-296C-498E-9DB0-52FDFE3DCA02}"/>
    <dgm:cxn modelId="{C4F2606A-36DA-4649-A5C1-3B0263FD9B1F}" type="presOf" srcId="{C1F73AF9-4C97-45D6-8A9C-1597CAF5F1CD}" destId="{279C61EB-7F2F-4D17-8748-8789F9405142}" srcOrd="0" destOrd="0" presId="urn:microsoft.com/office/officeart/2005/8/layout/equation1"/>
    <dgm:cxn modelId="{35C0B77D-7625-4F93-BEEE-75C9F6150D17}" type="presOf" srcId="{6B55E937-2C84-490C-8B85-EA399C4D5217}" destId="{2A51EB03-8E3C-43B7-8880-460092F3B9D3}" srcOrd="0" destOrd="0" presId="urn:microsoft.com/office/officeart/2005/8/layout/equation1"/>
    <dgm:cxn modelId="{83601DA1-1F31-4953-99E2-A372005B6167}" srcId="{334370A2-8F23-4084-87E2-B549A847C8C6}" destId="{C1F73AF9-4C97-45D6-8A9C-1597CAF5F1CD}" srcOrd="0" destOrd="0" parTransId="{92269F68-5657-49ED-9082-BA08026748B9}" sibTransId="{7BDC8322-E9F3-44A9-80B9-81EDB801B7AA}"/>
    <dgm:cxn modelId="{D1C5C6A5-81B9-4FB2-B461-7EC19934E2CC}" type="presOf" srcId="{518AEB1D-1A06-405B-8FE4-FB6355641519}" destId="{FEF190AC-6956-4CC9-8731-6D83FF833FE0}" srcOrd="0" destOrd="0" presId="urn:microsoft.com/office/officeart/2005/8/layout/equation1"/>
    <dgm:cxn modelId="{A5A4ADD1-4697-4AD6-B644-C879825EF942}" type="presOf" srcId="{7BDC8322-E9F3-44A9-80B9-81EDB801B7AA}" destId="{BD2FAFCC-5196-4103-B435-B743F7365C34}" srcOrd="0" destOrd="0" presId="urn:microsoft.com/office/officeart/2005/8/layout/equation1"/>
    <dgm:cxn modelId="{905B18D6-51F3-475F-9626-7DABA7F174EA}" type="presOf" srcId="{334370A2-8F23-4084-87E2-B549A847C8C6}" destId="{285BD65D-B9A5-4830-99DE-6433DDFEDC09}" srcOrd="0" destOrd="0" presId="urn:microsoft.com/office/officeart/2005/8/layout/equation1"/>
    <dgm:cxn modelId="{A6A9B5C8-19FB-4CA7-953C-0F09B874AB7B}" type="presParOf" srcId="{285BD65D-B9A5-4830-99DE-6433DDFEDC09}" destId="{279C61EB-7F2F-4D17-8748-8789F9405142}" srcOrd="0" destOrd="0" presId="urn:microsoft.com/office/officeart/2005/8/layout/equation1"/>
    <dgm:cxn modelId="{7D15D715-EF16-4EBD-971E-A04164A435D3}" type="presParOf" srcId="{285BD65D-B9A5-4830-99DE-6433DDFEDC09}" destId="{B26929E6-CCF4-493F-B660-87A80CF11DBD}" srcOrd="1" destOrd="0" presId="urn:microsoft.com/office/officeart/2005/8/layout/equation1"/>
    <dgm:cxn modelId="{F40C66F5-C191-42A9-AA78-6F2CE30EB5C9}" type="presParOf" srcId="{285BD65D-B9A5-4830-99DE-6433DDFEDC09}" destId="{BD2FAFCC-5196-4103-B435-B743F7365C34}" srcOrd="2" destOrd="0" presId="urn:microsoft.com/office/officeart/2005/8/layout/equation1"/>
    <dgm:cxn modelId="{4EDAA59E-F0E3-493C-93EE-825ECAFE7848}" type="presParOf" srcId="{285BD65D-B9A5-4830-99DE-6433DDFEDC09}" destId="{490BF60C-A3C9-43F9-A0BA-FCF16660559D}" srcOrd="3" destOrd="0" presId="urn:microsoft.com/office/officeart/2005/8/layout/equation1"/>
    <dgm:cxn modelId="{411802FC-04F6-4FDB-8737-8BCC2A442581}" type="presParOf" srcId="{285BD65D-B9A5-4830-99DE-6433DDFEDC09}" destId="{FEF190AC-6956-4CC9-8731-6D83FF833FE0}" srcOrd="4" destOrd="0" presId="urn:microsoft.com/office/officeart/2005/8/layout/equation1"/>
    <dgm:cxn modelId="{3304704E-80C8-4F3A-BB9A-8BA0C88BCD67}" type="presParOf" srcId="{285BD65D-B9A5-4830-99DE-6433DDFEDC09}" destId="{A8B2C433-121D-499A-877C-6409188F494C}" srcOrd="5" destOrd="0" presId="urn:microsoft.com/office/officeart/2005/8/layout/equation1"/>
    <dgm:cxn modelId="{8DA6F772-E40C-4523-B65E-1739E5619790}" type="presParOf" srcId="{285BD65D-B9A5-4830-99DE-6433DDFEDC09}" destId="{6463A803-6888-4154-90C0-50FA692A9A87}" srcOrd="6" destOrd="0" presId="urn:microsoft.com/office/officeart/2005/8/layout/equation1"/>
    <dgm:cxn modelId="{39EBF185-5C39-400B-AECC-C7B19FB86BBA}" type="presParOf" srcId="{285BD65D-B9A5-4830-99DE-6433DDFEDC09}" destId="{50DA14CD-3F9A-4041-8796-2CB59F31EF80}" srcOrd="7" destOrd="0" presId="urn:microsoft.com/office/officeart/2005/8/layout/equation1"/>
    <dgm:cxn modelId="{F336644F-EE59-40E0-BA86-F806ABDD1CF6}" type="presParOf" srcId="{285BD65D-B9A5-4830-99DE-6433DDFEDC09}" destId="{2A51EB03-8E3C-43B7-8880-460092F3B9D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92BE9-FCA8-E743-97E6-0A85BFA2C850}">
      <dsp:nvSpPr>
        <dsp:cNvPr id="0" name=""/>
        <dsp:cNvSpPr/>
      </dsp:nvSpPr>
      <dsp:spPr>
        <a:xfrm>
          <a:off x="0" y="298742"/>
          <a:ext cx="5532438" cy="1134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379" tIns="312420" rIns="42937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Data Type: Median Home Value per Square Foot</a:t>
          </a:r>
        </a:p>
        <a:p>
          <a:pPr marL="114300" lvl="1" indent="-114300" algn="l" defTabSz="666750">
            <a:lnSpc>
              <a:spcPct val="90000"/>
            </a:lnSpc>
            <a:spcBef>
              <a:spcPct val="0"/>
            </a:spcBef>
            <a:spcAft>
              <a:spcPct val="15000"/>
            </a:spcAft>
            <a:buChar char="•"/>
          </a:pPr>
          <a:r>
            <a:rPr lang="en-US" sz="1500" kern="1200"/>
            <a:t>Geography: Neighborhoods</a:t>
          </a:r>
        </a:p>
        <a:p>
          <a:pPr marL="114300" lvl="1" indent="-114300" algn="l" defTabSz="666750">
            <a:lnSpc>
              <a:spcPct val="90000"/>
            </a:lnSpc>
            <a:spcBef>
              <a:spcPct val="0"/>
            </a:spcBef>
            <a:spcAft>
              <a:spcPct val="15000"/>
            </a:spcAft>
            <a:buChar char="•"/>
          </a:pPr>
          <a:r>
            <a:rPr lang="en-US" sz="1500" kern="1200"/>
            <a:t>Time Frame: Monthly, 1996-Present</a:t>
          </a:r>
          <a:endParaRPr lang="en-US" sz="1500" kern="1200" dirty="0"/>
        </a:p>
      </dsp:txBody>
      <dsp:txXfrm>
        <a:off x="0" y="298742"/>
        <a:ext cx="5532438" cy="1134000"/>
      </dsp:txXfrm>
    </dsp:sp>
    <dsp:sp modelId="{17AF318F-A86F-BA4F-BC9E-6E55521DC562}">
      <dsp:nvSpPr>
        <dsp:cNvPr id="0" name=""/>
        <dsp:cNvSpPr/>
      </dsp:nvSpPr>
      <dsp:spPr>
        <a:xfrm>
          <a:off x="276621" y="77342"/>
          <a:ext cx="3872706"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379" tIns="0" rIns="146379" bIns="0" numCol="1" spcCol="1270" anchor="ctr" anchorCtr="0">
          <a:noAutofit/>
        </a:bodyPr>
        <a:lstStyle/>
        <a:p>
          <a:pPr marL="0" lvl="0" indent="0" algn="l" defTabSz="666750">
            <a:lnSpc>
              <a:spcPct val="90000"/>
            </a:lnSpc>
            <a:spcBef>
              <a:spcPct val="0"/>
            </a:spcBef>
            <a:spcAft>
              <a:spcPct val="35000"/>
            </a:spcAft>
            <a:buNone/>
          </a:pPr>
          <a:r>
            <a:rPr lang="en-US" sz="1500" kern="1200"/>
            <a:t>Zillow Research</a:t>
          </a:r>
        </a:p>
      </dsp:txBody>
      <dsp:txXfrm>
        <a:off x="298237" y="98958"/>
        <a:ext cx="3829474" cy="399568"/>
      </dsp:txXfrm>
    </dsp:sp>
    <dsp:sp modelId="{522C4EEF-C740-FD42-B879-49CC7703BC9C}">
      <dsp:nvSpPr>
        <dsp:cNvPr id="0" name=""/>
        <dsp:cNvSpPr/>
      </dsp:nvSpPr>
      <dsp:spPr>
        <a:xfrm>
          <a:off x="0" y="1735142"/>
          <a:ext cx="5532438" cy="1346625"/>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379" tIns="312420" rIns="42937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Data Type: Reported Incidents of Crime in Chicago          (FBI Code Crime Classification)</a:t>
          </a:r>
        </a:p>
        <a:p>
          <a:pPr marL="114300" lvl="1" indent="-114300" algn="l" defTabSz="666750">
            <a:lnSpc>
              <a:spcPct val="90000"/>
            </a:lnSpc>
            <a:spcBef>
              <a:spcPct val="0"/>
            </a:spcBef>
            <a:spcAft>
              <a:spcPct val="15000"/>
            </a:spcAft>
            <a:buChar char="•"/>
          </a:pPr>
          <a:r>
            <a:rPr lang="en-US" sz="1500" kern="1200" dirty="0"/>
            <a:t>Geography: Community Area</a:t>
          </a:r>
        </a:p>
        <a:p>
          <a:pPr marL="114300" lvl="1" indent="-114300" algn="l" defTabSz="666750">
            <a:lnSpc>
              <a:spcPct val="90000"/>
            </a:lnSpc>
            <a:spcBef>
              <a:spcPct val="0"/>
            </a:spcBef>
            <a:spcAft>
              <a:spcPct val="15000"/>
            </a:spcAft>
            <a:buChar char="•"/>
          </a:pPr>
          <a:r>
            <a:rPr lang="en-US" sz="1500" kern="1200" dirty="0"/>
            <a:t>Time Frame: Daily, 2001-Present </a:t>
          </a:r>
        </a:p>
      </dsp:txBody>
      <dsp:txXfrm>
        <a:off x="0" y="1735142"/>
        <a:ext cx="5532438" cy="1346625"/>
      </dsp:txXfrm>
    </dsp:sp>
    <dsp:sp modelId="{88A55B05-680D-9347-A8CA-0D58DC7E6C58}">
      <dsp:nvSpPr>
        <dsp:cNvPr id="0" name=""/>
        <dsp:cNvSpPr/>
      </dsp:nvSpPr>
      <dsp:spPr>
        <a:xfrm>
          <a:off x="276621" y="1513742"/>
          <a:ext cx="3872706" cy="44280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379" tIns="0" rIns="146379" bIns="0" numCol="1" spcCol="1270" anchor="ctr" anchorCtr="0">
          <a:noAutofit/>
        </a:bodyPr>
        <a:lstStyle/>
        <a:p>
          <a:pPr marL="0" lvl="0" indent="0" algn="l" defTabSz="666750">
            <a:lnSpc>
              <a:spcPct val="90000"/>
            </a:lnSpc>
            <a:spcBef>
              <a:spcPct val="0"/>
            </a:spcBef>
            <a:spcAft>
              <a:spcPct val="35000"/>
            </a:spcAft>
            <a:buNone/>
          </a:pPr>
          <a:r>
            <a:rPr lang="en-US" sz="1500" kern="1200"/>
            <a:t>Chicago Data Portal (CLEAR system)</a:t>
          </a:r>
        </a:p>
      </dsp:txBody>
      <dsp:txXfrm>
        <a:off x="298237" y="1535358"/>
        <a:ext cx="3829474" cy="399568"/>
      </dsp:txXfrm>
    </dsp:sp>
    <dsp:sp modelId="{1D979D80-F375-134C-B6B9-33A98788683B}">
      <dsp:nvSpPr>
        <dsp:cNvPr id="0" name=""/>
        <dsp:cNvSpPr/>
      </dsp:nvSpPr>
      <dsp:spPr>
        <a:xfrm>
          <a:off x="0" y="3384167"/>
          <a:ext cx="5532438" cy="11340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9379" tIns="312420" rIns="42937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Data Type: Demographics</a:t>
          </a:r>
        </a:p>
        <a:p>
          <a:pPr marL="114300" lvl="1" indent="-114300" algn="l" defTabSz="666750">
            <a:lnSpc>
              <a:spcPct val="90000"/>
            </a:lnSpc>
            <a:spcBef>
              <a:spcPct val="0"/>
            </a:spcBef>
            <a:spcAft>
              <a:spcPct val="15000"/>
            </a:spcAft>
            <a:buChar char="•"/>
          </a:pPr>
          <a:r>
            <a:rPr lang="en-US" sz="1500" kern="1200" dirty="0"/>
            <a:t>Geography: Community Area</a:t>
          </a:r>
        </a:p>
        <a:p>
          <a:pPr marL="114300" lvl="1" indent="-114300" algn="l" defTabSz="666750">
            <a:lnSpc>
              <a:spcPct val="90000"/>
            </a:lnSpc>
            <a:spcBef>
              <a:spcPct val="0"/>
            </a:spcBef>
            <a:spcAft>
              <a:spcPct val="15000"/>
            </a:spcAft>
            <a:buChar char="•"/>
          </a:pPr>
          <a:r>
            <a:rPr lang="en-US" sz="1500" kern="1200" dirty="0"/>
            <a:t>Time Frame: 2015</a:t>
          </a:r>
        </a:p>
      </dsp:txBody>
      <dsp:txXfrm>
        <a:off x="0" y="3384167"/>
        <a:ext cx="5532438" cy="1134000"/>
      </dsp:txXfrm>
    </dsp:sp>
    <dsp:sp modelId="{2EBD1718-721B-304C-8535-76128263372B}">
      <dsp:nvSpPr>
        <dsp:cNvPr id="0" name=""/>
        <dsp:cNvSpPr/>
      </dsp:nvSpPr>
      <dsp:spPr>
        <a:xfrm>
          <a:off x="276621" y="3162768"/>
          <a:ext cx="3872706" cy="44280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379" tIns="0" rIns="146379" bIns="0" numCol="1" spcCol="1270" anchor="ctr" anchorCtr="0">
          <a:noAutofit/>
        </a:bodyPr>
        <a:lstStyle/>
        <a:p>
          <a:pPr marL="0" lvl="0" indent="0" algn="l" defTabSz="666750">
            <a:lnSpc>
              <a:spcPct val="90000"/>
            </a:lnSpc>
            <a:spcBef>
              <a:spcPct val="0"/>
            </a:spcBef>
            <a:spcAft>
              <a:spcPct val="35000"/>
            </a:spcAft>
            <a:buNone/>
          </a:pPr>
          <a:r>
            <a:rPr lang="en-US" sz="1500" kern="1200" dirty="0"/>
            <a:t>Chicago Metropolitan Agency for Planning</a:t>
          </a:r>
        </a:p>
      </dsp:txBody>
      <dsp:txXfrm>
        <a:off x="298237" y="3184384"/>
        <a:ext cx="3829474"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C61EB-7F2F-4D17-8748-8789F9405142}">
      <dsp:nvSpPr>
        <dsp:cNvPr id="0" name=""/>
        <dsp:cNvSpPr/>
      </dsp:nvSpPr>
      <dsp:spPr>
        <a:xfrm>
          <a:off x="802" y="647755"/>
          <a:ext cx="1064266" cy="1064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0.4 $/</a:t>
          </a:r>
          <a:r>
            <a:rPr lang="en-US" sz="1900" kern="1200" dirty="0" err="1"/>
            <a:t>sqft</a:t>
          </a:r>
          <a:endParaRPr lang="en-US" sz="1900" kern="1200" dirty="0"/>
        </a:p>
      </dsp:txBody>
      <dsp:txXfrm>
        <a:off x="156660" y="803613"/>
        <a:ext cx="752550" cy="752550"/>
      </dsp:txXfrm>
    </dsp:sp>
    <dsp:sp modelId="{BD2FAFCC-5196-4103-B435-B743F7365C34}">
      <dsp:nvSpPr>
        <dsp:cNvPr id="0" name=""/>
        <dsp:cNvSpPr/>
      </dsp:nvSpPr>
      <dsp:spPr>
        <a:xfrm>
          <a:off x="1151488" y="871251"/>
          <a:ext cx="617274" cy="61727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248412" y="968175"/>
        <a:ext cx="423426" cy="423426"/>
      </dsp:txXfrm>
    </dsp:sp>
    <dsp:sp modelId="{FEF190AC-6956-4CC9-8731-6D83FF833FE0}">
      <dsp:nvSpPr>
        <dsp:cNvPr id="0" name=""/>
        <dsp:cNvSpPr/>
      </dsp:nvSpPr>
      <dsp:spPr>
        <a:xfrm>
          <a:off x="1855181" y="647755"/>
          <a:ext cx="1064266" cy="1064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2426 </a:t>
          </a:r>
          <a:r>
            <a:rPr lang="en-US" sz="1900" kern="1200" dirty="0" err="1"/>
            <a:t>sqft</a:t>
          </a:r>
          <a:endParaRPr lang="en-US" sz="1900" kern="1200" dirty="0"/>
        </a:p>
      </dsp:txBody>
      <dsp:txXfrm>
        <a:off x="2011039" y="803613"/>
        <a:ext cx="752550" cy="752550"/>
      </dsp:txXfrm>
    </dsp:sp>
    <dsp:sp modelId="{6463A803-6888-4154-90C0-50FA692A9A87}">
      <dsp:nvSpPr>
        <dsp:cNvPr id="0" name=""/>
        <dsp:cNvSpPr/>
      </dsp:nvSpPr>
      <dsp:spPr>
        <a:xfrm>
          <a:off x="3005866" y="871251"/>
          <a:ext cx="617274" cy="6172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87686" y="998409"/>
        <a:ext cx="453634" cy="362958"/>
      </dsp:txXfrm>
    </dsp:sp>
    <dsp:sp modelId="{2A51EB03-8E3C-43B7-8880-460092F3B9D3}">
      <dsp:nvSpPr>
        <dsp:cNvPr id="0" name=""/>
        <dsp:cNvSpPr/>
      </dsp:nvSpPr>
      <dsp:spPr>
        <a:xfrm>
          <a:off x="3709559" y="647755"/>
          <a:ext cx="1064266" cy="106426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$970.6</a:t>
          </a:r>
        </a:p>
      </dsp:txBody>
      <dsp:txXfrm>
        <a:off x="3865417" y="803613"/>
        <a:ext cx="752550" cy="752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C61EB-7F2F-4D17-8748-8789F9405142}">
      <dsp:nvSpPr>
        <dsp:cNvPr id="0" name=""/>
        <dsp:cNvSpPr/>
      </dsp:nvSpPr>
      <dsp:spPr>
        <a:xfrm>
          <a:off x="802" y="647755"/>
          <a:ext cx="1064266" cy="1064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-1 $/</a:t>
          </a:r>
          <a:r>
            <a:rPr lang="en-US" sz="2200" kern="1200" dirty="0" err="1"/>
            <a:t>sqft</a:t>
          </a:r>
          <a:endParaRPr lang="en-US" sz="2200" kern="1200" dirty="0"/>
        </a:p>
      </dsp:txBody>
      <dsp:txXfrm>
        <a:off x="156660" y="803613"/>
        <a:ext cx="752550" cy="752550"/>
      </dsp:txXfrm>
    </dsp:sp>
    <dsp:sp modelId="{BD2FAFCC-5196-4103-B435-B743F7365C34}">
      <dsp:nvSpPr>
        <dsp:cNvPr id="0" name=""/>
        <dsp:cNvSpPr/>
      </dsp:nvSpPr>
      <dsp:spPr>
        <a:xfrm>
          <a:off x="1151488" y="871251"/>
          <a:ext cx="617274" cy="61727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248412" y="968175"/>
        <a:ext cx="423426" cy="423426"/>
      </dsp:txXfrm>
    </dsp:sp>
    <dsp:sp modelId="{FEF190AC-6956-4CC9-8731-6D83FF833FE0}">
      <dsp:nvSpPr>
        <dsp:cNvPr id="0" name=""/>
        <dsp:cNvSpPr/>
      </dsp:nvSpPr>
      <dsp:spPr>
        <a:xfrm>
          <a:off x="1855181" y="647755"/>
          <a:ext cx="1064266" cy="1064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2426 </a:t>
          </a:r>
          <a:r>
            <a:rPr lang="en-US" sz="2200" kern="1200" dirty="0" err="1"/>
            <a:t>sqft</a:t>
          </a:r>
          <a:endParaRPr lang="en-US" sz="2200" kern="1200" dirty="0"/>
        </a:p>
      </dsp:txBody>
      <dsp:txXfrm>
        <a:off x="2011039" y="803613"/>
        <a:ext cx="752550" cy="752550"/>
      </dsp:txXfrm>
    </dsp:sp>
    <dsp:sp modelId="{6463A803-6888-4154-90C0-50FA692A9A87}">
      <dsp:nvSpPr>
        <dsp:cNvPr id="0" name=""/>
        <dsp:cNvSpPr/>
      </dsp:nvSpPr>
      <dsp:spPr>
        <a:xfrm>
          <a:off x="3005866" y="871251"/>
          <a:ext cx="617274" cy="6172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087686" y="998409"/>
        <a:ext cx="453634" cy="362958"/>
      </dsp:txXfrm>
    </dsp:sp>
    <dsp:sp modelId="{2A51EB03-8E3C-43B7-8880-460092F3B9D3}">
      <dsp:nvSpPr>
        <dsp:cNvPr id="0" name=""/>
        <dsp:cNvSpPr/>
      </dsp:nvSpPr>
      <dsp:spPr>
        <a:xfrm>
          <a:off x="3709559" y="647755"/>
          <a:ext cx="1064266" cy="106426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$-2426.6</a:t>
          </a:r>
        </a:p>
      </dsp:txBody>
      <dsp:txXfrm>
        <a:off x="3865417" y="803613"/>
        <a:ext cx="752550" cy="752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C61EB-7F2F-4D17-8748-8789F9405142}">
      <dsp:nvSpPr>
        <dsp:cNvPr id="0" name=""/>
        <dsp:cNvSpPr/>
      </dsp:nvSpPr>
      <dsp:spPr>
        <a:xfrm>
          <a:off x="1030" y="121335"/>
          <a:ext cx="1365266" cy="1365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0.2 $/</a:t>
          </a:r>
          <a:r>
            <a:rPr lang="en-US" sz="2500" kern="1200" dirty="0" err="1"/>
            <a:t>sqft</a:t>
          </a:r>
          <a:endParaRPr lang="en-US" sz="2500" kern="1200" dirty="0"/>
        </a:p>
      </dsp:txBody>
      <dsp:txXfrm>
        <a:off x="200969" y="321274"/>
        <a:ext cx="965388" cy="965388"/>
      </dsp:txXfrm>
    </dsp:sp>
    <dsp:sp modelId="{BD2FAFCC-5196-4103-B435-B743F7365C34}">
      <dsp:nvSpPr>
        <dsp:cNvPr id="0" name=""/>
        <dsp:cNvSpPr/>
      </dsp:nvSpPr>
      <dsp:spPr>
        <a:xfrm>
          <a:off x="1477155" y="408041"/>
          <a:ext cx="791854" cy="79185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601491" y="532377"/>
        <a:ext cx="543182" cy="543182"/>
      </dsp:txXfrm>
    </dsp:sp>
    <dsp:sp modelId="{FEF190AC-6956-4CC9-8731-6D83FF833FE0}">
      <dsp:nvSpPr>
        <dsp:cNvPr id="0" name=""/>
        <dsp:cNvSpPr/>
      </dsp:nvSpPr>
      <dsp:spPr>
        <a:xfrm>
          <a:off x="2379869" y="121335"/>
          <a:ext cx="1365266" cy="1365266"/>
        </a:xfrm>
        <a:prstGeom prst="ellipse">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2426 </a:t>
          </a:r>
          <a:r>
            <a:rPr lang="en-US" sz="2500" kern="1200" dirty="0" err="1"/>
            <a:t>sqft</a:t>
          </a:r>
          <a:endParaRPr lang="en-US" sz="2500" kern="1200" dirty="0"/>
        </a:p>
      </dsp:txBody>
      <dsp:txXfrm>
        <a:off x="2579808" y="321274"/>
        <a:ext cx="965388" cy="965388"/>
      </dsp:txXfrm>
    </dsp:sp>
    <dsp:sp modelId="{6463A803-6888-4154-90C0-50FA692A9A87}">
      <dsp:nvSpPr>
        <dsp:cNvPr id="0" name=""/>
        <dsp:cNvSpPr/>
      </dsp:nvSpPr>
      <dsp:spPr>
        <a:xfrm>
          <a:off x="3855995" y="408041"/>
          <a:ext cx="791854" cy="79185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960955" y="571163"/>
        <a:ext cx="581934" cy="465610"/>
      </dsp:txXfrm>
    </dsp:sp>
    <dsp:sp modelId="{2A51EB03-8E3C-43B7-8880-460092F3B9D3}">
      <dsp:nvSpPr>
        <dsp:cNvPr id="0" name=""/>
        <dsp:cNvSpPr/>
      </dsp:nvSpPr>
      <dsp:spPr>
        <a:xfrm>
          <a:off x="4758709" y="121335"/>
          <a:ext cx="1365266" cy="136526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$485.2</a:t>
          </a:r>
        </a:p>
      </dsp:txBody>
      <dsp:txXfrm>
        <a:off x="4958648" y="321274"/>
        <a:ext cx="965388" cy="9653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8/15/18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207513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0</a:t>
            </a:fld>
            <a:endParaRPr lang="en-US"/>
          </a:p>
        </p:txBody>
      </p:sp>
    </p:spTree>
    <p:extLst>
      <p:ext uri="{BB962C8B-B14F-4D97-AF65-F5344CB8AC3E}">
        <p14:creationId xmlns:p14="http://schemas.microsoft.com/office/powerpoint/2010/main" val="39678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930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 Crime Reporting Program</a:t>
            </a:r>
          </a:p>
          <a:p>
            <a:pPr marL="171450" indent="-171450">
              <a:buFontTx/>
              <a:buChar char="-"/>
            </a:pPr>
            <a:r>
              <a:rPr lang="en-US" dirty="0"/>
              <a:t>Same crimes as intracity</a:t>
            </a:r>
          </a:p>
          <a:p>
            <a:pPr marL="171450" indent="-171450">
              <a:buFontTx/>
              <a:buChar char="-"/>
            </a:pPr>
            <a:endParaRPr lang="en-US" dirty="0"/>
          </a:p>
          <a:p>
            <a:pPr marL="171450" indent="-171450">
              <a:buFontTx/>
              <a:buChar char="-"/>
            </a:pPr>
            <a:r>
              <a:rPr lang="en-US" dirty="0"/>
              <a:t>Per 100,000 was more appropriate due to population sizes for cities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06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64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302022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328532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Focus on the first two columns of your big regression table. For the first once, include some sort of relevant scatter plot. A cogent discussion of how and why the 1.4 coefficient becomes 1.0 (when income is added as a control) would be fantastic. You don't have to ever use the jargon "</a:t>
            </a:r>
            <a:r>
              <a:rPr lang="en-US" sz="1200" b="0" i="0" kern="1200" dirty="0" err="1">
                <a:solidFill>
                  <a:schemeClr val="tx1"/>
                </a:solidFill>
                <a:effectLst/>
                <a:latin typeface="+mn-lt"/>
                <a:ea typeface="+mn-ea"/>
                <a:cs typeface="+mn-cs"/>
              </a:rPr>
              <a:t>ommitted</a:t>
            </a:r>
            <a:r>
              <a:rPr lang="en-US" sz="1200" b="0" i="0" kern="1200" dirty="0">
                <a:solidFill>
                  <a:schemeClr val="tx1"/>
                </a:solidFill>
                <a:effectLst/>
                <a:latin typeface="+mn-lt"/>
                <a:ea typeface="+mn-ea"/>
                <a:cs typeface="+mn-cs"/>
              </a:rPr>
              <a:t> variable bias", but that is what it will be all about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Mention bias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CONTEXTUALIZE</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2484820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VARIANCE</a:t>
            </a:r>
          </a:p>
          <a:p>
            <a:endParaRPr lang="en-US" dirty="0"/>
          </a:p>
          <a:p>
            <a:r>
              <a:rPr lang="en-US" dirty="0"/>
              <a:t>Correlation of .68</a:t>
            </a:r>
          </a:p>
          <a:p>
            <a:r>
              <a:rPr lang="en-US" dirty="0"/>
              <a:t>For</a:t>
            </a:r>
            <a:r>
              <a:rPr lang="en-US" baseline="0" dirty="0"/>
              <a:t> every violent crime there are 1.33 property crimes</a:t>
            </a:r>
            <a:endParaRPr lang="en-US" dirty="0"/>
          </a:p>
          <a:p>
            <a:endParaRPr lang="en-US" dirty="0"/>
          </a:p>
          <a:p>
            <a:r>
              <a:rPr lang="en-US" dirty="0"/>
              <a:t>There are</a:t>
            </a:r>
            <a:r>
              <a:rPr lang="en-US" baseline="0" dirty="0"/>
              <a:t> low property crime and low violent crime areas</a:t>
            </a:r>
          </a:p>
          <a:p>
            <a:r>
              <a:rPr lang="en-US" baseline="0" dirty="0"/>
              <a:t>“”           “ high property crime and high violent crime areas</a:t>
            </a:r>
          </a:p>
          <a:p>
            <a:r>
              <a:rPr lang="en-US" baseline="0" dirty="0"/>
              <a:t>“            “ low violent crime and high property crime areas</a:t>
            </a:r>
          </a:p>
          <a:p>
            <a:r>
              <a:rPr lang="en-US" baseline="0" dirty="0"/>
              <a:t>No such thing as low property crime and high violent crime areas </a:t>
            </a:r>
          </a:p>
          <a:p>
            <a:endParaRPr lang="en-US" baseline="0" dirty="0"/>
          </a:p>
          <a:p>
            <a:r>
              <a:rPr lang="en-US" baseline="0" dirty="0"/>
              <a:t>What are these exceptions are Near North Side (Gold Coast (upscale boutiques and shops, home to the super rich, dealerships, high end restaurants), river north, </a:t>
            </a:r>
            <a:r>
              <a:rPr lang="en-US" baseline="0" dirty="0" err="1"/>
              <a:t>streeterville</a:t>
            </a:r>
            <a:r>
              <a:rPr lang="en-US" baseline="0" dirty="0"/>
              <a:t>, </a:t>
            </a:r>
            <a:r>
              <a:rPr lang="en-US" baseline="0" dirty="0" err="1"/>
              <a:t>magmile</a:t>
            </a:r>
            <a:r>
              <a:rPr lang="en-US" baseline="0" dirty="0"/>
              <a:t>), Near West side (United Center, west loop, little Italy, </a:t>
            </a:r>
            <a:r>
              <a:rPr lang="en-US" baseline="0" dirty="0" err="1"/>
              <a:t>greektown</a:t>
            </a:r>
            <a:r>
              <a:rPr lang="en-US" baseline="0" dirty="0"/>
              <a:t>), Chatham, West Town (</a:t>
            </a:r>
            <a:r>
              <a:rPr lang="en-US" baseline="0" dirty="0" err="1"/>
              <a:t>Bucktown</a:t>
            </a:r>
            <a:r>
              <a:rPr lang="en-US" baseline="0" dirty="0"/>
              <a:t> wicker park) (</a:t>
            </a:r>
            <a:r>
              <a:rPr lang="en-US" baseline="0" dirty="0" err="1"/>
              <a:t>Washingtown</a:t>
            </a:r>
            <a:r>
              <a:rPr lang="en-US" baseline="0" dirty="0"/>
              <a:t> Park and Greater Grand Crossing </a:t>
            </a:r>
            <a:r>
              <a:rPr lang="en-US" baseline="0" dirty="0" err="1"/>
              <a:t>OHare</a:t>
            </a:r>
            <a:r>
              <a:rPr lang="en-US" baseline="0" dirty="0"/>
              <a:t> (</a:t>
            </a:r>
            <a:r>
              <a:rPr lang="en-US" baseline="0" dirty="0" err="1"/>
              <a:t>douglas</a:t>
            </a:r>
            <a:r>
              <a:rPr lang="en-US" baseline="0" dirty="0"/>
              <a:t> and South shore) Lincoln Park </a:t>
            </a:r>
          </a:p>
          <a:p>
            <a:r>
              <a:rPr lang="en-US" baseline="0" dirty="0"/>
              <a:t>(gentrification? Highly commercial </a:t>
            </a:r>
            <a:r>
              <a:rPr lang="en-US" baseline="0" dirty="0" err="1"/>
              <a:t>ares</a:t>
            </a:r>
            <a:r>
              <a:rPr lang="en-US" baseline="0" dirty="0"/>
              <a:t> that are hubs of employment)</a:t>
            </a:r>
          </a:p>
          <a:p>
            <a:endParaRPr lang="en-US" baseline="0" dirty="0"/>
          </a:p>
          <a:p>
            <a:r>
              <a:rPr lang="en-US" baseline="0" dirty="0"/>
              <a:t>MENTION NEAR NORTH SIDE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83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as I have been doing research on the effects of crime levels in Chicago on property values, it makes sense to get an idea of the crime situation within Chicago in the past few years. </a:t>
            </a:r>
          </a:p>
          <a:p>
            <a:r>
              <a:rPr lang="en-US" dirty="0"/>
              <a:t>While Chicago has always been know to be a crime ridden city, the events of 2014,, 15, and 16 resulted in changes within the police system of Chicago. Partly due to the Laquan </a:t>
            </a:r>
            <a:r>
              <a:rPr lang="en-US" dirty="0" err="1"/>
              <a:t>mcdonald</a:t>
            </a:r>
            <a:r>
              <a:rPr lang="en-US" dirty="0"/>
              <a:t> case in 14-15, which resulted in a series of protests, brought some changes. An increase in documentation during stops might have decreased the amount of police street stops in Chicago. While the reason for the spike in crimes isn’t clear, it has affects on property values. My goal was to see what types of changes occurred in my categories of interest and to see if there was any </a:t>
            </a:r>
            <a:r>
              <a:rPr lang="en-US" dirty="0" err="1"/>
              <a:t>intereting</a:t>
            </a:r>
            <a:r>
              <a:rPr lang="en-US" dirty="0"/>
              <a:t> relationships. </a:t>
            </a:r>
          </a:p>
          <a:p>
            <a:endParaRPr lang="en-US" dirty="0"/>
          </a:p>
          <a:p>
            <a:r>
              <a:rPr lang="en-US" dirty="0"/>
              <a:t>Goal: where spikes were and if there is anything unique ab them or is it random. Also see if there is a relation between property jumps and violent jumps. </a:t>
            </a:r>
          </a:p>
          <a:p>
            <a:endParaRPr lang="en-US" dirty="0"/>
          </a:p>
          <a:p>
            <a:endParaRPr lang="en-US" dirty="0"/>
          </a:p>
          <a:p>
            <a:r>
              <a:rPr lang="en-US" dirty="0"/>
              <a:t>Low</a:t>
            </a:r>
            <a:r>
              <a:rPr lang="en-US" baseline="0" dirty="0"/>
              <a:t> quality</a:t>
            </a:r>
          </a:p>
          <a:p>
            <a:r>
              <a:rPr lang="en-US" baseline="0" dirty="0"/>
              <a:t>No Evanston</a:t>
            </a:r>
          </a:p>
          <a:p>
            <a:r>
              <a:rPr lang="en-US" baseline="0" dirty="0"/>
              <a:t>Add missing 17 community areas?</a:t>
            </a:r>
          </a:p>
          <a:p>
            <a:r>
              <a:rPr lang="en-US" baseline="0" dirty="0"/>
              <a:t>Fix Green</a:t>
            </a:r>
          </a:p>
          <a:p>
            <a:endParaRPr lang="en-US" dirty="0"/>
          </a:p>
          <a:p>
            <a:endParaRPr lang="en-US" dirty="0"/>
          </a:p>
          <a:p>
            <a:r>
              <a:rPr lang="en-US" dirty="0"/>
              <a:t>Mean: Change of 16.33 crimes per 10,000</a:t>
            </a:r>
          </a:p>
          <a:p>
            <a:r>
              <a:rPr lang="en-US" dirty="0"/>
              <a:t>Min: -65.30</a:t>
            </a:r>
          </a:p>
          <a:p>
            <a:r>
              <a:rPr lang="en-US" dirty="0"/>
              <a:t>Max: 155.26</a:t>
            </a:r>
          </a:p>
          <a:p>
            <a:r>
              <a:rPr lang="en-US" dirty="0"/>
              <a:t>Median: 13.60</a:t>
            </a:r>
          </a:p>
          <a:p>
            <a:endParaRPr lang="en-US" dirty="0"/>
          </a:p>
          <a:p>
            <a:endParaRPr lang="en-US" dirty="0"/>
          </a:p>
          <a:p>
            <a:r>
              <a:rPr lang="en-US" dirty="0"/>
              <a:t>What do these maps show?</a:t>
            </a:r>
          </a:p>
          <a:p>
            <a:endParaRPr lang="en-US" dirty="0"/>
          </a:p>
          <a:p>
            <a:r>
              <a:rPr lang="en-US" dirty="0"/>
              <a:t>15-16 had a large increase across both crimes</a:t>
            </a:r>
          </a:p>
          <a:p>
            <a:r>
              <a:rPr lang="en-US" dirty="0"/>
              <a:t>Gives an idea geographically of what is going on across the city</a:t>
            </a:r>
          </a:p>
          <a:p>
            <a:r>
              <a:rPr lang="en-US" dirty="0"/>
              <a:t>Affected both sides equally, could make an argument that it affected north side there are darker shades</a:t>
            </a:r>
          </a:p>
          <a:p>
            <a:r>
              <a:rPr lang="en-US" dirty="0"/>
              <a:t>Where?</a:t>
            </a:r>
          </a:p>
          <a:p>
            <a:endParaRPr lang="en-US" dirty="0"/>
          </a:p>
          <a:p>
            <a:r>
              <a:rPr lang="en-US" dirty="0"/>
              <a:t>High crime areas </a:t>
            </a:r>
            <a:r>
              <a:rPr lang="en-US" dirty="0" err="1"/>
              <a:t>werent</a:t>
            </a:r>
            <a:r>
              <a:rPr lang="en-US" dirty="0"/>
              <a:t> necessarily increase</a:t>
            </a:r>
          </a:p>
          <a:p>
            <a:r>
              <a:rPr lang="en-US" dirty="0"/>
              <a:t>QUICK GRAPH OF SPIKE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20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a:t>
            </a:r>
            <a:r>
              <a:rPr lang="en-US" baseline="0" dirty="0"/>
              <a:t> quality</a:t>
            </a:r>
          </a:p>
          <a:p>
            <a:r>
              <a:rPr lang="en-US" baseline="0" dirty="0"/>
              <a:t>No Evanston</a:t>
            </a:r>
          </a:p>
          <a:p>
            <a:r>
              <a:rPr lang="en-US" baseline="0" dirty="0"/>
              <a:t>Add missing 17 community areas?</a:t>
            </a:r>
          </a:p>
          <a:p>
            <a:endParaRPr lang="en-US" baseline="0" dirty="0"/>
          </a:p>
          <a:p>
            <a:r>
              <a:rPr lang="en-US" baseline="0" dirty="0"/>
              <a:t>Mean: Change of -2.14</a:t>
            </a:r>
          </a:p>
          <a:p>
            <a:r>
              <a:rPr lang="en-US" baseline="0" dirty="0"/>
              <a:t>Min -87.20</a:t>
            </a:r>
          </a:p>
          <a:p>
            <a:r>
              <a:rPr lang="en-US" baseline="0" dirty="0"/>
              <a:t>Max 124.37</a:t>
            </a:r>
          </a:p>
          <a:p>
            <a:r>
              <a:rPr lang="en-US" baseline="0" dirty="0"/>
              <a:t>Median -4.9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05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a:t>
            </a:r>
            <a:r>
              <a:rPr lang="en-US" baseline="0" dirty="0"/>
              <a:t> quality</a:t>
            </a:r>
          </a:p>
          <a:p>
            <a:r>
              <a:rPr lang="en-US" baseline="0" dirty="0"/>
              <a:t>No Evanston</a:t>
            </a:r>
          </a:p>
          <a:p>
            <a:r>
              <a:rPr lang="en-US" baseline="0" dirty="0"/>
              <a:t>Add missing 17 community areas?</a:t>
            </a:r>
          </a:p>
          <a:p>
            <a:endParaRPr lang="en-US" baseline="0" dirty="0"/>
          </a:p>
          <a:p>
            <a:r>
              <a:rPr lang="en-US" baseline="0" dirty="0"/>
              <a:t>Mean 12.61</a:t>
            </a:r>
          </a:p>
          <a:p>
            <a:r>
              <a:rPr lang="en-US" baseline="0" dirty="0"/>
              <a:t>Min -15.38</a:t>
            </a:r>
          </a:p>
          <a:p>
            <a:r>
              <a:rPr lang="en-US" baseline="0" dirty="0"/>
              <a:t>Max 97.09 </a:t>
            </a:r>
          </a:p>
          <a:p>
            <a:r>
              <a:rPr lang="en-US" baseline="0" dirty="0"/>
              <a:t>Median 8.15</a:t>
            </a:r>
          </a:p>
          <a:p>
            <a:endParaRPr lang="en-US" baseline="0" dirty="0"/>
          </a:p>
          <a:p>
            <a:r>
              <a:rPr lang="en-US" baseline="0" dirty="0"/>
              <a:t>Affected both north and south side equally</a:t>
            </a:r>
          </a:p>
          <a:p>
            <a:r>
              <a:rPr lang="en-US" baseline="0" dirty="0"/>
              <a:t>No preference towards downtown or not</a:t>
            </a:r>
          </a:p>
          <a:p>
            <a:endParaRPr lang="en-US" baseline="0" dirty="0"/>
          </a:p>
          <a:p>
            <a:r>
              <a:rPr lang="en-US" baseline="0" dirty="0"/>
              <a:t>Where?</a:t>
            </a:r>
          </a:p>
          <a:p>
            <a:endParaRPr lang="en-US" baseline="0" dirty="0"/>
          </a:p>
          <a:p>
            <a:r>
              <a:rPr lang="en-US" baseline="0" dirty="0"/>
              <a:t>IN PROPORTIONS (maybe)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68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406649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Mean 0.3</a:t>
            </a:r>
          </a:p>
          <a:p>
            <a:r>
              <a:rPr lang="en-US" baseline="0" dirty="0"/>
              <a:t>Min -71.18</a:t>
            </a:r>
          </a:p>
          <a:p>
            <a:r>
              <a:rPr lang="en-US" baseline="0" dirty="0"/>
              <a:t>Max 23.71</a:t>
            </a:r>
          </a:p>
          <a:p>
            <a:r>
              <a:rPr lang="en-US" baseline="0" dirty="0"/>
              <a:t>Median 0</a:t>
            </a:r>
          </a:p>
          <a:p>
            <a:endParaRPr lang="en-US" baseline="0" dirty="0"/>
          </a:p>
          <a:p>
            <a:r>
              <a:rPr lang="en-US" baseline="0" dirty="0"/>
              <a:t>No clear pattern from looking at maps</a:t>
            </a:r>
            <a:endParaRPr lang="en-US" dirty="0"/>
          </a:p>
          <a:p>
            <a:endParaRPr lang="en-US" dirty="0"/>
          </a:p>
          <a:p>
            <a:r>
              <a:rPr lang="en-US" dirty="0"/>
              <a:t>How correlated are jumps across areas </a:t>
            </a:r>
          </a:p>
          <a:p>
            <a:r>
              <a:rPr lang="en-US" dirty="0"/>
              <a:t>Scatterplot on Jumps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93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98654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66343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93718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35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31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4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3939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F32D65-0650-7F49-88BB-F182CEDD2203}" type="datetime1">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72893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B9063-C5AD-734F-A975-7F384DA50456}" type="datetime1">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59517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DC750-39E7-894B-86C3-AE9EEDE5B4D7}" type="datetime1">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36946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55EDF9-3D79-45DA-8367-2F63551C4C7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91107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65892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71190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5EDF9-3D79-45DA-8367-2F63551C4C7D}"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917744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5EDF9-3D79-45DA-8367-2F63551C4C7D}" type="datetimeFigureOut">
              <a:rPr lang="en-US" smtClean="0"/>
              <a:t>8/15/18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636926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5EDF9-3D79-45DA-8367-2F63551C4C7D}" type="datetimeFigureOut">
              <a:rPr lang="en-US" smtClean="0"/>
              <a:t>8/15/18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31479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5EDF9-3D79-45DA-8367-2F63551C4C7D}" type="datetimeFigureOut">
              <a:rPr lang="en-US" smtClean="0"/>
              <a:t>8/15/18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89998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47078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0A0FC-D62E-DD4F-8B78-56D7C8967B27}" type="datetime1">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081304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847295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470495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4079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4CA3B-3B7C-5244-A6F6-33758A5E644F}" type="datetime1">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03621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403B3-33B0-024E-AA5F-3B17EDDC5A6B}" type="datetime1">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01091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7E638-3745-3F46-BB7E-79F177461341}" type="datetime1">
              <a:rPr lang="en-US" smtClean="0"/>
              <a:t>8/15/18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6720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0E7D91-7BEB-E84F-A84D-3F95635DBCB3}" type="datetime1">
              <a:rPr lang="en-US" smtClean="0"/>
              <a:t>8/15/18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572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D15D4-0EFB-5043-A48C-41E700B85FB5}" type="datetime1">
              <a:rPr lang="en-US" smtClean="0"/>
              <a:t>8/15/18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46309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78B758-D015-FD46-A49D-E3D7084B8B27}" type="datetime1">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9758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AD7BE-2F37-FF4E-9B2C-1113828086BC}" type="datetime1">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12874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FD326-E7AE-EC4C-9B8E-DC31E0CADE5D}" type="datetime1">
              <a:rPr lang="en-US" smtClean="0"/>
              <a:t>8/15/18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1756565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5EDF9-3D79-45DA-8367-2F63551C4C7D}" type="datetimeFigureOut">
              <a:rPr lang="en-US" smtClean="0"/>
              <a:t>8/15/18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2133832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094"/>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p:cNvSpPr>
            <a:spLocks noGrp="1"/>
          </p:cNvSpPr>
          <p:nvPr>
            <p:ph type="ctrTitle"/>
          </p:nvPr>
        </p:nvSpPr>
        <p:spPr>
          <a:xfrm>
            <a:off x="8022021" y="3231931"/>
            <a:ext cx="3852041" cy="1834056"/>
          </a:xfrm>
        </p:spPr>
        <p:txBody>
          <a:bodyPr>
            <a:normAutofit/>
          </a:bodyPr>
          <a:lstStyle/>
          <a:p>
            <a:r>
              <a:rPr lang="en-US" sz="4000" dirty="0"/>
              <a:t>How Does Crime Affect Housing Prices?</a:t>
            </a:r>
          </a:p>
        </p:txBody>
      </p:sp>
      <p:sp>
        <p:nvSpPr>
          <p:cNvPr id="5" name="Subtitle 4"/>
          <p:cNvSpPr>
            <a:spLocks noGrp="1"/>
          </p:cNvSpPr>
          <p:nvPr>
            <p:ph type="subTitle" idx="1"/>
          </p:nvPr>
        </p:nvSpPr>
        <p:spPr>
          <a:xfrm>
            <a:off x="7782910" y="5242674"/>
            <a:ext cx="4330262" cy="1615326"/>
          </a:xfrm>
        </p:spPr>
        <p:txBody>
          <a:bodyPr>
            <a:normAutofit/>
          </a:bodyPr>
          <a:lstStyle/>
          <a:p>
            <a:r>
              <a:rPr lang="en-US" sz="2000" dirty="0"/>
              <a:t>Mentors: Professor </a:t>
            </a:r>
            <a:r>
              <a:rPr lang="en-US" sz="2000" dirty="0" err="1"/>
              <a:t>Hornsten</a:t>
            </a:r>
            <a:r>
              <a:rPr lang="en-US" sz="2000" dirty="0"/>
              <a:t> and Professor Ogawa</a:t>
            </a:r>
          </a:p>
          <a:p>
            <a:r>
              <a:rPr lang="en-US" sz="2000" dirty="0"/>
              <a:t>Posner Fellowship Program </a:t>
            </a:r>
          </a:p>
          <a:p>
            <a:r>
              <a:rPr lang="en-US" sz="2000" dirty="0"/>
              <a:t>By Aaron Castillo</a:t>
            </a:r>
          </a:p>
          <a:p>
            <a:endParaRPr lang="en-US" sz="2000" dirty="0"/>
          </a:p>
        </p:txBody>
      </p:sp>
      <p:cxnSp>
        <p:nvCxnSpPr>
          <p:cNvPr id="12"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5B86324-BA48-AC44-8F0A-B64880D319C2}"/>
              </a:ext>
            </a:extLst>
          </p:cNvPr>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178235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7327A2-64DD-E641-ADE6-9238ADFF7913}"/>
              </a:ext>
            </a:extLst>
          </p:cNvPr>
          <p:cNvSpPr>
            <a:spLocks noGrp="1"/>
          </p:cNvSpPr>
          <p:nvPr>
            <p:ph type="ctrTitle"/>
          </p:nvPr>
        </p:nvSpPr>
        <p:spPr>
          <a:xfrm>
            <a:off x="707011" y="4502330"/>
            <a:ext cx="10765410" cy="1207269"/>
          </a:xfrm>
        </p:spPr>
        <p:txBody>
          <a:bodyPr>
            <a:normAutofit/>
          </a:bodyPr>
          <a:lstStyle/>
          <a:p>
            <a:r>
              <a:rPr lang="en-US" sz="3800" dirty="0">
                <a:solidFill>
                  <a:srgbClr val="FFFFFF"/>
                </a:solidFill>
              </a:rPr>
              <a:t>How does crime affect housing prices across the U.S?</a:t>
            </a:r>
          </a:p>
        </p:txBody>
      </p:sp>
      <p:sp>
        <p:nvSpPr>
          <p:cNvPr id="3" name="Subtitle 2">
            <a:extLst>
              <a:ext uri="{FF2B5EF4-FFF2-40B4-BE49-F238E27FC236}">
                <a16:creationId xmlns:a16="http://schemas.microsoft.com/office/drawing/2014/main" id="{9E5361B6-0AE8-094D-AC34-1AD063F8176A}"/>
              </a:ext>
            </a:extLst>
          </p:cNvPr>
          <p:cNvSpPr>
            <a:spLocks noGrp="1"/>
          </p:cNvSpPr>
          <p:nvPr>
            <p:ph type="subTitle" idx="1"/>
          </p:nvPr>
        </p:nvSpPr>
        <p:spPr>
          <a:xfrm>
            <a:off x="1376313" y="5665510"/>
            <a:ext cx="9426806" cy="719122"/>
          </a:xfrm>
        </p:spPr>
        <p:txBody>
          <a:bodyPr>
            <a:normAutofit/>
          </a:bodyPr>
          <a:lstStyle/>
          <a:p>
            <a:r>
              <a:rPr lang="en-US" dirty="0">
                <a:solidFill>
                  <a:srgbClr val="E7E6E6"/>
                </a:solidFill>
              </a:rPr>
              <a:t>An Intercity Analysis</a:t>
            </a:r>
          </a:p>
        </p:txBody>
      </p:sp>
      <p:pic>
        <p:nvPicPr>
          <p:cNvPr id="18" name="Graphic 6" descr="City">
            <a:extLst>
              <a:ext uri="{FF2B5EF4-FFF2-40B4-BE49-F238E27FC236}">
                <a16:creationId xmlns:a16="http://schemas.microsoft.com/office/drawing/2014/main" id="{1C6ECC0D-C875-4939-8DA0-4A18DDFF3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3195" y="643464"/>
            <a:ext cx="3275978" cy="3275978"/>
          </a:xfrm>
          <a:prstGeom prst="rect">
            <a:avLst/>
          </a:prstGeom>
        </p:spPr>
      </p:pic>
    </p:spTree>
    <p:extLst>
      <p:ext uri="{BB962C8B-B14F-4D97-AF65-F5344CB8AC3E}">
        <p14:creationId xmlns:p14="http://schemas.microsoft.com/office/powerpoint/2010/main" val="198498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6859D6-F04F-264C-A52E-03E9C24BC6EB}"/>
              </a:ext>
            </a:extLst>
          </p:cNvPr>
          <p:cNvSpPr>
            <a:spLocks noGrp="1"/>
          </p:cNvSpPr>
          <p:nvPr>
            <p:ph type="title"/>
          </p:nvPr>
        </p:nvSpPr>
        <p:spPr>
          <a:xfrm>
            <a:off x="960120" y="434101"/>
            <a:ext cx="10279971" cy="1362042"/>
          </a:xfrm>
        </p:spPr>
        <p:txBody>
          <a:bodyPr anchor="b">
            <a:normAutofit/>
          </a:bodyPr>
          <a:lstStyle/>
          <a:p>
            <a:r>
              <a:rPr lang="en-US" sz="4800">
                <a:solidFill>
                  <a:schemeClr val="bg1"/>
                </a:solidFill>
              </a:rPr>
              <a:t>Data Sample</a:t>
            </a:r>
          </a:p>
        </p:txBody>
      </p:sp>
      <p:sp>
        <p:nvSpPr>
          <p:cNvPr id="13" name="Rectangle 12">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66D81E0E-069E-BF4C-9FD0-DF2F12531744}"/>
              </a:ext>
            </a:extLst>
          </p:cNvPr>
          <p:cNvGraphicFramePr>
            <a:graphicFrameLocks noGrp="1"/>
          </p:cNvGraphicFramePr>
          <p:nvPr>
            <p:ph idx="1"/>
            <p:extLst/>
          </p:nvPr>
        </p:nvGraphicFramePr>
        <p:xfrm>
          <a:off x="1759793" y="2917149"/>
          <a:ext cx="8680627" cy="2987420"/>
        </p:xfrm>
        <a:graphic>
          <a:graphicData uri="http://schemas.openxmlformats.org/drawingml/2006/table">
            <a:tbl>
              <a:tblPr firstRow="1" bandRow="1">
                <a:tableStyleId>{8799B23B-EC83-4686-B30A-512413B5E67A}</a:tableStyleId>
              </a:tblPr>
              <a:tblGrid>
                <a:gridCol w="2152589">
                  <a:extLst>
                    <a:ext uri="{9D8B030D-6E8A-4147-A177-3AD203B41FA5}">
                      <a16:colId xmlns:a16="http://schemas.microsoft.com/office/drawing/2014/main" val="3134890839"/>
                    </a:ext>
                  </a:extLst>
                </a:gridCol>
                <a:gridCol w="2152589">
                  <a:extLst>
                    <a:ext uri="{9D8B030D-6E8A-4147-A177-3AD203B41FA5}">
                      <a16:colId xmlns:a16="http://schemas.microsoft.com/office/drawing/2014/main" val="2781908674"/>
                    </a:ext>
                  </a:extLst>
                </a:gridCol>
                <a:gridCol w="2152589">
                  <a:extLst>
                    <a:ext uri="{9D8B030D-6E8A-4147-A177-3AD203B41FA5}">
                      <a16:colId xmlns:a16="http://schemas.microsoft.com/office/drawing/2014/main" val="2134552914"/>
                    </a:ext>
                  </a:extLst>
                </a:gridCol>
                <a:gridCol w="2222860">
                  <a:extLst>
                    <a:ext uri="{9D8B030D-6E8A-4147-A177-3AD203B41FA5}">
                      <a16:colId xmlns:a16="http://schemas.microsoft.com/office/drawing/2014/main" val="1104671400"/>
                    </a:ext>
                  </a:extLst>
                </a:gridCol>
              </a:tblGrid>
              <a:tr h="1504940">
                <a:tc>
                  <a:txBody>
                    <a:bodyPr/>
                    <a:lstStyle/>
                    <a:p>
                      <a:r>
                        <a:rPr lang="en-US" sz="2200"/>
                        <a:t>City</a:t>
                      </a:r>
                    </a:p>
                  </a:txBody>
                  <a:tcPr marL="112309" marR="112309" marT="56154" marB="56154"/>
                </a:tc>
                <a:tc>
                  <a:txBody>
                    <a:bodyPr/>
                    <a:lstStyle/>
                    <a:p>
                      <a:r>
                        <a:rPr lang="en-US" sz="2000"/>
                        <a:t>Property Crime Rate per 100,000</a:t>
                      </a:r>
                    </a:p>
                  </a:txBody>
                  <a:tcPr marL="112309" marR="112309" marT="56154" marB="56154"/>
                </a:tc>
                <a:tc>
                  <a:txBody>
                    <a:bodyPr/>
                    <a:lstStyle/>
                    <a:p>
                      <a:r>
                        <a:rPr lang="en-US" sz="2000"/>
                        <a:t>Violent Crime Rate per 100,000</a:t>
                      </a:r>
                    </a:p>
                  </a:txBody>
                  <a:tcPr marL="112309" marR="112309" marT="56154" marB="56154"/>
                </a:tc>
                <a:tc>
                  <a:txBody>
                    <a:bodyPr/>
                    <a:lstStyle/>
                    <a:p>
                      <a:r>
                        <a:rPr lang="en-US" sz="2200"/>
                        <a:t>Median Property Value per Square Foot</a:t>
                      </a:r>
                    </a:p>
                  </a:txBody>
                  <a:tcPr marL="112309" marR="112309" marT="56154" marB="56154"/>
                </a:tc>
                <a:extLst>
                  <a:ext uri="{0D108BD9-81ED-4DB2-BD59-A6C34878D82A}">
                    <a16:rowId xmlns:a16="http://schemas.microsoft.com/office/drawing/2014/main" val="747637370"/>
                  </a:ext>
                </a:extLst>
              </a:tr>
              <a:tr h="494160">
                <a:tc>
                  <a:txBody>
                    <a:bodyPr/>
                    <a:lstStyle/>
                    <a:p>
                      <a:r>
                        <a:rPr lang="en-US" sz="2200"/>
                        <a:t>New York </a:t>
                      </a:r>
                    </a:p>
                  </a:txBody>
                  <a:tcPr marL="112309" marR="112309" marT="56154" marB="56154"/>
                </a:tc>
                <a:tc>
                  <a:txBody>
                    <a:bodyPr/>
                    <a:lstStyle/>
                    <a:p>
                      <a:r>
                        <a:rPr lang="en-US" sz="2200"/>
                        <a:t>1.46</a:t>
                      </a:r>
                    </a:p>
                  </a:txBody>
                  <a:tcPr marL="112309" marR="112309" marT="56154" marB="56154"/>
                </a:tc>
                <a:tc>
                  <a:txBody>
                    <a:bodyPr/>
                    <a:lstStyle/>
                    <a:p>
                      <a:r>
                        <a:rPr lang="en-US" sz="2200"/>
                        <a:t>0.57</a:t>
                      </a:r>
                    </a:p>
                  </a:txBody>
                  <a:tcPr marL="112309" marR="112309" marT="56154" marB="56154"/>
                </a:tc>
                <a:tc>
                  <a:txBody>
                    <a:bodyPr/>
                    <a:lstStyle/>
                    <a:p>
                      <a:r>
                        <a:rPr lang="en-US" sz="2200" dirty="0"/>
                        <a:t>480</a:t>
                      </a:r>
                    </a:p>
                  </a:txBody>
                  <a:tcPr marL="112309" marR="112309" marT="56154" marB="56154"/>
                </a:tc>
                <a:extLst>
                  <a:ext uri="{0D108BD9-81ED-4DB2-BD59-A6C34878D82A}">
                    <a16:rowId xmlns:a16="http://schemas.microsoft.com/office/drawing/2014/main" val="2631612462"/>
                  </a:ext>
                </a:extLst>
              </a:tr>
              <a:tr h="494160">
                <a:tc>
                  <a:txBody>
                    <a:bodyPr/>
                    <a:lstStyle/>
                    <a:p>
                      <a:r>
                        <a:rPr lang="en-US" sz="2200"/>
                        <a:t>Los Angeles</a:t>
                      </a:r>
                    </a:p>
                  </a:txBody>
                  <a:tcPr marL="112309" marR="112309" marT="56154" marB="56154"/>
                </a:tc>
                <a:tc>
                  <a:txBody>
                    <a:bodyPr/>
                    <a:lstStyle/>
                    <a:p>
                      <a:r>
                        <a:rPr lang="en-US" sz="2200"/>
                        <a:t>2.47</a:t>
                      </a:r>
                    </a:p>
                  </a:txBody>
                  <a:tcPr marL="112309" marR="112309" marT="56154" marB="56154"/>
                </a:tc>
                <a:tc>
                  <a:txBody>
                    <a:bodyPr/>
                    <a:lstStyle/>
                    <a:p>
                      <a:r>
                        <a:rPr lang="en-US" sz="2200"/>
                        <a:t>.72</a:t>
                      </a:r>
                    </a:p>
                  </a:txBody>
                  <a:tcPr marL="112309" marR="112309" marT="56154" marB="56154"/>
                </a:tc>
                <a:tc>
                  <a:txBody>
                    <a:bodyPr/>
                    <a:lstStyle/>
                    <a:p>
                      <a:r>
                        <a:rPr lang="en-US" sz="2200"/>
                        <a:t>421.5</a:t>
                      </a:r>
                    </a:p>
                  </a:txBody>
                  <a:tcPr marL="112309" marR="112309" marT="56154" marB="56154"/>
                </a:tc>
                <a:extLst>
                  <a:ext uri="{0D108BD9-81ED-4DB2-BD59-A6C34878D82A}">
                    <a16:rowId xmlns:a16="http://schemas.microsoft.com/office/drawing/2014/main" val="1950109081"/>
                  </a:ext>
                </a:extLst>
              </a:tr>
              <a:tr h="494160">
                <a:tc>
                  <a:txBody>
                    <a:bodyPr/>
                    <a:lstStyle/>
                    <a:p>
                      <a:r>
                        <a:rPr lang="en-US" sz="2200"/>
                        <a:t>Chicago</a:t>
                      </a:r>
                    </a:p>
                  </a:txBody>
                  <a:tcPr marL="112309" marR="112309" marT="56154" marB="56154"/>
                </a:tc>
                <a:tc>
                  <a:txBody>
                    <a:bodyPr/>
                    <a:lstStyle/>
                    <a:p>
                      <a:r>
                        <a:rPr lang="en-US" sz="2200"/>
                        <a:t>3.19</a:t>
                      </a:r>
                    </a:p>
                  </a:txBody>
                  <a:tcPr marL="112309" marR="112309" marT="56154" marB="56154"/>
                </a:tc>
                <a:tc>
                  <a:txBody>
                    <a:bodyPr/>
                    <a:lstStyle/>
                    <a:p>
                      <a:r>
                        <a:rPr lang="en-US" sz="2200"/>
                        <a:t>1.11</a:t>
                      </a:r>
                    </a:p>
                  </a:txBody>
                  <a:tcPr marL="112309" marR="112309" marT="56154" marB="56154"/>
                </a:tc>
                <a:tc>
                  <a:txBody>
                    <a:bodyPr/>
                    <a:lstStyle/>
                    <a:p>
                      <a:r>
                        <a:rPr lang="en-US" sz="2200"/>
                        <a:t>160.5</a:t>
                      </a:r>
                    </a:p>
                  </a:txBody>
                  <a:tcPr marL="112309" marR="112309" marT="56154" marB="56154"/>
                </a:tc>
                <a:extLst>
                  <a:ext uri="{0D108BD9-81ED-4DB2-BD59-A6C34878D82A}">
                    <a16:rowId xmlns:a16="http://schemas.microsoft.com/office/drawing/2014/main" val="99218191"/>
                  </a:ext>
                </a:extLst>
              </a:tr>
            </a:tbl>
          </a:graphicData>
        </a:graphic>
      </p:graphicFrame>
    </p:spTree>
    <p:extLst>
      <p:ext uri="{BB962C8B-B14F-4D97-AF65-F5344CB8AC3E}">
        <p14:creationId xmlns:p14="http://schemas.microsoft.com/office/powerpoint/2010/main" val="281588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3002" y="365125"/>
            <a:ext cx="10520702" cy="1325563"/>
          </a:xfrm>
        </p:spPr>
        <p:txBody>
          <a:bodyPr>
            <a:normAutofit/>
          </a:bodyPr>
          <a:lstStyle/>
          <a:p>
            <a:r>
              <a:rPr lang="en-US" dirty="0"/>
              <a:t>Regression Results</a:t>
            </a:r>
          </a:p>
        </p:txBody>
      </p:sp>
      <p:graphicFrame>
        <p:nvGraphicFramePr>
          <p:cNvPr id="7" name="Content Placeholder 6">
            <a:extLst>
              <a:ext uri="{FF2B5EF4-FFF2-40B4-BE49-F238E27FC236}">
                <a16:creationId xmlns:a16="http://schemas.microsoft.com/office/drawing/2014/main" id="{55056E4C-4F99-F646-AE2C-5BD5CC3BD69F}"/>
              </a:ext>
            </a:extLst>
          </p:cNvPr>
          <p:cNvGraphicFramePr>
            <a:graphicFrameLocks noGrp="1"/>
          </p:cNvGraphicFramePr>
          <p:nvPr>
            <p:ph idx="1"/>
            <p:extLst/>
          </p:nvPr>
        </p:nvGraphicFramePr>
        <p:xfrm>
          <a:off x="1894007" y="2022475"/>
          <a:ext cx="8403985" cy="3273789"/>
        </p:xfrm>
        <a:graphic>
          <a:graphicData uri="http://schemas.openxmlformats.org/drawingml/2006/table">
            <a:tbl>
              <a:tblPr firstRow="1" bandRow="1">
                <a:tableStyleId>{2D5ABB26-0587-4C30-8999-92F81FD0307C}</a:tableStyleId>
              </a:tblPr>
              <a:tblGrid>
                <a:gridCol w="4142274">
                  <a:extLst>
                    <a:ext uri="{9D8B030D-6E8A-4147-A177-3AD203B41FA5}">
                      <a16:colId xmlns:a16="http://schemas.microsoft.com/office/drawing/2014/main" val="1267545527"/>
                    </a:ext>
                  </a:extLst>
                </a:gridCol>
                <a:gridCol w="4261711">
                  <a:extLst>
                    <a:ext uri="{9D8B030D-6E8A-4147-A177-3AD203B41FA5}">
                      <a16:colId xmlns:a16="http://schemas.microsoft.com/office/drawing/2014/main" val="2748594398"/>
                    </a:ext>
                  </a:extLst>
                </a:gridCol>
              </a:tblGrid>
              <a:tr h="711105">
                <a:tc>
                  <a:txBody>
                    <a:bodyPr/>
                    <a:lstStyle/>
                    <a:p>
                      <a:endParaRPr lang="en-US" sz="2100"/>
                    </a:p>
                  </a:txBody>
                  <a:tcPr marL="107074" marR="107074" marT="53537" marB="5353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100"/>
                        <a:t>Media House Value per Square Foot</a:t>
                      </a:r>
                    </a:p>
                  </a:txBody>
                  <a:tcPr marL="107074" marR="107074" marT="53537" marB="535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774261"/>
                  </a:ext>
                </a:extLst>
              </a:tr>
              <a:tr h="422820">
                <a:tc>
                  <a:txBody>
                    <a:bodyPr/>
                    <a:lstStyle/>
                    <a:p>
                      <a:r>
                        <a:rPr lang="en-US" sz="2100"/>
                        <a:t>Property Crime Rate</a:t>
                      </a:r>
                    </a:p>
                  </a:txBody>
                  <a:tcPr marL="107074" marR="107074" marT="53537" marB="5353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100" dirty="0"/>
                        <a:t>-.009</a:t>
                      </a:r>
                    </a:p>
                  </a:txBody>
                  <a:tcPr marL="107074" marR="107074" marT="53537" marB="5353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33987162"/>
                  </a:ext>
                </a:extLst>
              </a:tr>
              <a:tr h="422820">
                <a:tc>
                  <a:txBody>
                    <a:bodyPr/>
                    <a:lstStyle/>
                    <a:p>
                      <a:endParaRPr lang="en-US" sz="2100"/>
                    </a:p>
                  </a:txBody>
                  <a:tcPr marL="107074" marR="107074" marT="53537" marB="53537">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(.02)</a:t>
                      </a:r>
                    </a:p>
                  </a:txBody>
                  <a:tcPr marL="107074" marR="107074" marT="53537" marB="53537">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759526"/>
                  </a:ext>
                </a:extLst>
              </a:tr>
              <a:tr h="422820">
                <a:tc>
                  <a:txBody>
                    <a:bodyPr/>
                    <a:lstStyle/>
                    <a:p>
                      <a:r>
                        <a:rPr lang="en-US" sz="2100" dirty="0"/>
                        <a:t>Violent Crime Rate</a:t>
                      </a:r>
                    </a:p>
                  </a:txBody>
                  <a:tcPr marL="107074" marR="107074" marT="53537" marB="53537">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-.055</a:t>
                      </a:r>
                    </a:p>
                  </a:txBody>
                  <a:tcPr marL="107074" marR="107074" marT="53537" marB="53537">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2713693"/>
                  </a:ext>
                </a:extLst>
              </a:tr>
              <a:tr h="422820">
                <a:tc>
                  <a:txBody>
                    <a:bodyPr/>
                    <a:lstStyle/>
                    <a:p>
                      <a:endParaRPr lang="en-US" sz="2100"/>
                    </a:p>
                  </a:txBody>
                  <a:tcPr marL="107074" marR="107074" marT="53537" marB="53537">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(.04)</a:t>
                      </a:r>
                    </a:p>
                  </a:txBody>
                  <a:tcPr marL="107074" marR="107074" marT="53537" marB="53537">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8366580"/>
                  </a:ext>
                </a:extLst>
              </a:tr>
              <a:tr h="422820">
                <a:tc>
                  <a:txBody>
                    <a:bodyPr/>
                    <a:lstStyle/>
                    <a:p>
                      <a:r>
                        <a:rPr lang="en-US" sz="2100" dirty="0"/>
                        <a:t>Constant </a:t>
                      </a:r>
                    </a:p>
                  </a:txBody>
                  <a:tcPr marL="107074" marR="107074" marT="53537" marB="53537">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258.74</a:t>
                      </a:r>
                    </a:p>
                  </a:txBody>
                  <a:tcPr marL="107074" marR="107074" marT="53537" marB="53537">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95048"/>
                  </a:ext>
                </a:extLst>
              </a:tr>
              <a:tr h="422820">
                <a:tc>
                  <a:txBody>
                    <a:bodyPr/>
                    <a:lstStyle/>
                    <a:p>
                      <a:r>
                        <a:rPr lang="en-US" sz="2100"/>
                        <a:t>n</a:t>
                      </a:r>
                    </a:p>
                  </a:txBody>
                  <a:tcPr marL="107074" marR="107074" marT="53537" marB="53537">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96</a:t>
                      </a:r>
                    </a:p>
                  </a:txBody>
                  <a:tcPr marL="107074" marR="107074" marT="53537" marB="53537">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4486088"/>
                  </a:ext>
                </a:extLst>
              </a:tr>
            </a:tbl>
          </a:graphicData>
        </a:graphic>
      </p:graphicFrame>
    </p:spTree>
    <p:extLst>
      <p:ext uri="{BB962C8B-B14F-4D97-AF65-F5344CB8AC3E}">
        <p14:creationId xmlns:p14="http://schemas.microsoft.com/office/powerpoint/2010/main" val="293945558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Any Questions?</a:t>
            </a:r>
          </a:p>
        </p:txBody>
      </p:sp>
    </p:spTree>
    <p:extLst>
      <p:ext uri="{BB962C8B-B14F-4D97-AF65-F5344CB8AC3E}">
        <p14:creationId xmlns:p14="http://schemas.microsoft.com/office/powerpoint/2010/main" val="406410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Appendix</a:t>
            </a:r>
            <a:endParaRPr lang="en-US">
              <a:solidFill>
                <a:schemeClr val="accent1"/>
              </a:solidFill>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76031" y="963877"/>
            <a:ext cx="6377769" cy="4930246"/>
          </a:xfrm>
        </p:spPr>
        <p:txBody>
          <a:bodyPr anchor="ctr">
            <a:normAutofit/>
          </a:bodyPr>
          <a:lstStyle/>
          <a:p>
            <a:endParaRPr lang="en-US" sz="2200"/>
          </a:p>
        </p:txBody>
      </p:sp>
      <p:sp>
        <p:nvSpPr>
          <p:cNvPr id="5" name="Slide Number Placeholder 4">
            <a:extLst>
              <a:ext uri="{FF2B5EF4-FFF2-40B4-BE49-F238E27FC236}">
                <a16:creationId xmlns:a16="http://schemas.microsoft.com/office/drawing/2014/main" id="{F3D3A86F-7289-CF40-BAEB-FD3916760511}"/>
              </a:ext>
            </a:extLst>
          </p:cNvPr>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156051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p>
        </p:txBody>
      </p:sp>
      <p:pic>
        <p:nvPicPr>
          <p:cNvPr id="4" name="Content Placeholder 3"/>
          <p:cNvPicPr>
            <a:picLocks noGrp="1" noChangeAspect="1"/>
          </p:cNvPicPr>
          <p:nvPr>
            <p:ph idx="1"/>
          </p:nvPr>
        </p:nvPicPr>
        <p:blipFill>
          <a:blip r:embed="rId3"/>
          <a:stretch>
            <a:fillRect/>
          </a:stretch>
        </p:blipFill>
        <p:spPr>
          <a:xfrm>
            <a:off x="486207" y="1690688"/>
            <a:ext cx="5019444" cy="2574311"/>
          </a:xfrm>
          <a:prstGeom prst="rect">
            <a:avLst/>
          </a:prstGeom>
        </p:spPr>
      </p:pic>
      <p:pic>
        <p:nvPicPr>
          <p:cNvPr id="5" name="Picture 4"/>
          <p:cNvPicPr>
            <a:picLocks noChangeAspect="1"/>
          </p:cNvPicPr>
          <p:nvPr/>
        </p:nvPicPr>
        <p:blipFill>
          <a:blip r:embed="rId4"/>
          <a:stretch>
            <a:fillRect/>
          </a:stretch>
        </p:blipFill>
        <p:spPr>
          <a:xfrm>
            <a:off x="5404717" y="4102866"/>
            <a:ext cx="6041194" cy="2755134"/>
          </a:xfrm>
          <a:prstGeom prst="rect">
            <a:avLst/>
          </a:prstGeom>
        </p:spPr>
      </p:pic>
      <p:sp>
        <p:nvSpPr>
          <p:cNvPr id="6" name="Slide Number Placeholder 5">
            <a:extLst>
              <a:ext uri="{FF2B5EF4-FFF2-40B4-BE49-F238E27FC236}">
                <a16:creationId xmlns:a16="http://schemas.microsoft.com/office/drawing/2014/main" id="{E327C73E-D2A4-B940-9477-EEEFBF80B4FA}"/>
              </a:ext>
            </a:extLst>
          </p:cNvPr>
          <p:cNvSpPr>
            <a:spLocks noGrp="1"/>
          </p:cNvSpPr>
          <p:nvPr>
            <p:ph type="sldNum" sz="quarter" idx="12"/>
          </p:nvPr>
        </p:nvSpPr>
        <p:spPr/>
        <p:txBody>
          <a:bodyPr/>
          <a:lstStyle/>
          <a:p>
            <a:fld id="{3352CBF5-17B8-4387-88A6-ABF9F8C64D5A}" type="slidenum">
              <a:rPr lang="en-US" smtClean="0"/>
              <a:t>14</a:t>
            </a:fld>
            <a:endParaRPr lang="en-US"/>
          </a:p>
        </p:txBody>
      </p:sp>
    </p:spTree>
    <p:extLst>
      <p:ext uri="{BB962C8B-B14F-4D97-AF65-F5344CB8AC3E}">
        <p14:creationId xmlns:p14="http://schemas.microsoft.com/office/powerpoint/2010/main" val="115917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a:solidFill>
                  <a:srgbClr val="000000"/>
                </a:solidFill>
              </a:rPr>
              <a:t>Property Crime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Robber">
            <a:extLst>
              <a:ext uri="{FF2B5EF4-FFF2-40B4-BE49-F238E27FC236}">
                <a16:creationId xmlns:a16="http://schemas.microsoft.com/office/drawing/2014/main" id="{954B8DD3-8C82-40AF-A47B-484F1550C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r>
              <a:rPr lang="en-US" sz="2000">
                <a:solidFill>
                  <a:srgbClr val="000000"/>
                </a:solidFill>
              </a:rPr>
              <a:t>Burglary</a:t>
            </a:r>
          </a:p>
          <a:p>
            <a:r>
              <a:rPr lang="en-US" sz="2000">
                <a:solidFill>
                  <a:srgbClr val="000000"/>
                </a:solidFill>
              </a:rPr>
              <a:t>Larceny</a:t>
            </a:r>
          </a:p>
          <a:p>
            <a:r>
              <a:rPr lang="en-US" sz="2000">
                <a:solidFill>
                  <a:srgbClr val="000000"/>
                </a:solidFill>
              </a:rPr>
              <a:t>Motor Vehicle Theft</a:t>
            </a:r>
          </a:p>
          <a:p>
            <a:r>
              <a:rPr lang="en-US" sz="2000">
                <a:solidFill>
                  <a:srgbClr val="000000"/>
                </a:solidFill>
              </a:rPr>
              <a:t>Arson</a:t>
            </a:r>
          </a:p>
        </p:txBody>
      </p:sp>
    </p:spTree>
    <p:extLst>
      <p:ext uri="{BB962C8B-B14F-4D97-AF65-F5344CB8AC3E}">
        <p14:creationId xmlns:p14="http://schemas.microsoft.com/office/powerpoint/2010/main" val="186409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Violent Crime</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2400">
                <a:solidFill>
                  <a:srgbClr val="000000"/>
                </a:solidFill>
              </a:rPr>
              <a:t>Homicide 1st and 2</a:t>
            </a:r>
            <a:r>
              <a:rPr lang="en-US" sz="2400" baseline="30000">
                <a:solidFill>
                  <a:srgbClr val="000000"/>
                </a:solidFill>
              </a:rPr>
              <a:t>nd</a:t>
            </a:r>
            <a:r>
              <a:rPr lang="en-US" sz="2400">
                <a:solidFill>
                  <a:srgbClr val="000000"/>
                </a:solidFill>
              </a:rPr>
              <a:t> degree</a:t>
            </a:r>
          </a:p>
          <a:p>
            <a:r>
              <a:rPr lang="en-US" sz="2400">
                <a:solidFill>
                  <a:srgbClr val="000000"/>
                </a:solidFill>
              </a:rPr>
              <a:t>Criminal Sexual Assault</a:t>
            </a:r>
          </a:p>
          <a:p>
            <a:r>
              <a:rPr lang="en-US" sz="2400">
                <a:solidFill>
                  <a:srgbClr val="000000"/>
                </a:solidFill>
              </a:rPr>
              <a:t>Robbery</a:t>
            </a:r>
          </a:p>
          <a:p>
            <a:r>
              <a:rPr lang="en-US" sz="2400">
                <a:solidFill>
                  <a:srgbClr val="000000"/>
                </a:solidFill>
              </a:rPr>
              <a:t>Aggravated Assault</a:t>
            </a:r>
          </a:p>
          <a:p>
            <a:r>
              <a:rPr lang="en-US" sz="2400">
                <a:solidFill>
                  <a:srgbClr val="000000"/>
                </a:solidFill>
              </a:rPr>
              <a:t>Aggravated Battery</a:t>
            </a:r>
          </a:p>
        </p:txBody>
      </p:sp>
    </p:spTree>
    <p:extLst>
      <p:ext uri="{BB962C8B-B14F-4D97-AF65-F5344CB8AC3E}">
        <p14:creationId xmlns:p14="http://schemas.microsoft.com/office/powerpoint/2010/main" val="273690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2293176" y="643467"/>
            <a:ext cx="7605647" cy="5571066"/>
          </a:xfrm>
          <a:prstGeom prst="rect">
            <a:avLst/>
          </a:prstGeom>
        </p:spPr>
      </p:pic>
    </p:spTree>
    <p:extLst>
      <p:ext uri="{BB962C8B-B14F-4D97-AF65-F5344CB8AC3E}">
        <p14:creationId xmlns:p14="http://schemas.microsoft.com/office/powerpoint/2010/main" val="151554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769710"/>
            <a:ext cx="2601686"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155372" y="735232"/>
            <a:ext cx="1295400"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 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75 - 100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75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50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 -50</a:t>
            </a:r>
          </a:p>
        </p:txBody>
      </p:sp>
      <p:sp>
        <p:nvSpPr>
          <p:cNvPr id="10" name="TextBox 9"/>
          <p:cNvSpPr txBox="1"/>
          <p:nvPr/>
        </p:nvSpPr>
        <p:spPr>
          <a:xfrm>
            <a:off x="838199" y="769710"/>
            <a:ext cx="2601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Change in Property Crimes per 10,000 for 2015-2016</a:t>
            </a:r>
          </a:p>
        </p:txBody>
      </p:sp>
      <p:sp>
        <p:nvSpPr>
          <p:cNvPr id="13" name="Rectangle 12"/>
          <p:cNvSpPr/>
          <p:nvPr/>
        </p:nvSpPr>
        <p:spPr>
          <a:xfrm>
            <a:off x="1088572" y="1485114"/>
            <a:ext cx="816428" cy="213058"/>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88572" y="1906482"/>
            <a:ext cx="816428" cy="2130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088572" y="2327851"/>
            <a:ext cx="816428" cy="2130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1088572" y="2715082"/>
            <a:ext cx="816428" cy="2130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088572" y="3131237"/>
            <a:ext cx="816428" cy="2130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1088572" y="3547392"/>
            <a:ext cx="816428" cy="21305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1088572" y="3963547"/>
            <a:ext cx="816428" cy="2130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083130" y="4379702"/>
            <a:ext cx="816428" cy="2130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1083130" y="4762283"/>
            <a:ext cx="816428" cy="213058"/>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944" y="0"/>
            <a:ext cx="5853869" cy="6858000"/>
          </a:xfrm>
          <a:prstGeom prst="rect">
            <a:avLst/>
          </a:prstGeom>
        </p:spPr>
      </p:pic>
      <p:sp>
        <p:nvSpPr>
          <p:cNvPr id="2" name="TextBox 1">
            <a:extLst>
              <a:ext uri="{FF2B5EF4-FFF2-40B4-BE49-F238E27FC236}">
                <a16:creationId xmlns:a16="http://schemas.microsoft.com/office/drawing/2014/main" id="{185ED364-EF93-374D-9D0C-E7FB2480A8D9}"/>
              </a:ext>
            </a:extLst>
          </p:cNvPr>
          <p:cNvSpPr txBox="1"/>
          <p:nvPr/>
        </p:nvSpPr>
        <p:spPr>
          <a:xfrm>
            <a:off x="1083130" y="5651292"/>
            <a:ext cx="2367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16.33</a:t>
            </a:r>
          </a:p>
        </p:txBody>
      </p:sp>
    </p:spTree>
    <p:extLst>
      <p:ext uri="{BB962C8B-B14F-4D97-AF65-F5344CB8AC3E}">
        <p14:creationId xmlns:p14="http://schemas.microsoft.com/office/powerpoint/2010/main" val="391820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9933" y="202187"/>
            <a:ext cx="9872134" cy="1193968"/>
          </a:xfrm>
          <a:solidFill>
            <a:srgbClr val="FFFFFF"/>
          </a:solidFill>
          <a:ln w="38100">
            <a:solidFill>
              <a:srgbClr val="7F7F7F"/>
            </a:solidFill>
            <a:miter lim="800000"/>
          </a:ln>
        </p:spPr>
        <p:txBody>
          <a:bodyPr>
            <a:normAutofit/>
          </a:bodyPr>
          <a:lstStyle/>
          <a:p>
            <a:pPr algn="ctr"/>
            <a:r>
              <a:rPr lang="en-US" sz="3600" dirty="0">
                <a:solidFill>
                  <a:srgbClr val="3F3F3F"/>
                </a:solidFill>
              </a:rPr>
              <a:t>Data Collection Methods</a:t>
            </a:r>
          </a:p>
        </p:txBody>
      </p:sp>
      <p:cxnSp>
        <p:nvCxnSpPr>
          <p:cNvPr id="20" name="Straight Connector 19">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7005" y="1878416"/>
            <a:ext cx="2394401" cy="2394401"/>
          </a:xfrm>
        </p:spPr>
      </p:pic>
      <p:sp>
        <p:nvSpPr>
          <p:cNvPr id="4" name="Slide Number Placeholder 3">
            <a:extLst>
              <a:ext uri="{FF2B5EF4-FFF2-40B4-BE49-F238E27FC236}">
                <a16:creationId xmlns:a16="http://schemas.microsoft.com/office/drawing/2014/main" id="{693F9160-EFD2-EE43-B985-94DEE496EF84}"/>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en-US" dirty="0">
                <a:solidFill>
                  <a:prstClr val="black">
                    <a:tint val="75000"/>
                  </a:prstClr>
                </a:solidFill>
              </a:rPr>
              <a:t>2</a:t>
            </a:r>
            <a:endParaRPr lang="en-US">
              <a:solidFill>
                <a:prstClr val="black">
                  <a:tint val="75000"/>
                </a:prstClr>
              </a:solidFill>
            </a:endParaRPr>
          </a:p>
        </p:txBody>
      </p:sp>
      <p:graphicFrame>
        <p:nvGraphicFramePr>
          <p:cNvPr id="17" name="Content Placeholder 2">
            <a:extLst>
              <a:ext uri="{FF2B5EF4-FFF2-40B4-BE49-F238E27FC236}">
                <a16:creationId xmlns:a16="http://schemas.microsoft.com/office/drawing/2014/main" id="{BEE96196-1554-2B47-B84C-7F74194E2B89}"/>
              </a:ext>
            </a:extLst>
          </p:cNvPr>
          <p:cNvGraphicFramePr>
            <a:graphicFrameLocks noGrp="1"/>
          </p:cNvGraphicFramePr>
          <p:nvPr>
            <p:ph sz="half" idx="1"/>
            <p:extLst>
              <p:ext uri="{D42A27DB-BD31-4B8C-83A1-F6EECF244321}">
                <p14:modId xmlns:p14="http://schemas.microsoft.com/office/powerpoint/2010/main" val="930323138"/>
              </p:ext>
            </p:extLst>
          </p:nvPr>
        </p:nvGraphicFramePr>
        <p:xfrm>
          <a:off x="241300" y="1800527"/>
          <a:ext cx="5532438" cy="4595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3669" y="3961949"/>
            <a:ext cx="2400636" cy="2394401"/>
          </a:xfrm>
          <a:prstGeom prst="rect">
            <a:avLst/>
          </a:prstGeom>
        </p:spPr>
      </p:pic>
      <p:sp>
        <p:nvSpPr>
          <p:cNvPr id="6" name="TextBox 5"/>
          <p:cNvSpPr txBox="1"/>
          <p:nvPr/>
        </p:nvSpPr>
        <p:spPr>
          <a:xfrm>
            <a:off x="6297005" y="4477732"/>
            <a:ext cx="2394401" cy="1767087"/>
          </a:xfrm>
          <a:prstGeom prst="rect">
            <a:avLst/>
          </a:prstGeom>
          <a:noFill/>
        </p:spPr>
        <p:txBody>
          <a:bodyPr wrap="square" rtlCol="0">
            <a:spAutoFit/>
          </a:bodyPr>
          <a:lstStyle/>
          <a:p>
            <a:pPr algn="ctr">
              <a:lnSpc>
                <a:spcPct val="150000"/>
              </a:lnSpc>
            </a:pPr>
            <a:r>
              <a:rPr lang="en-US" b="1" dirty="0"/>
              <a:t>Neighborhoods</a:t>
            </a:r>
          </a:p>
          <a:p>
            <a:pPr marL="285750" indent="-285750">
              <a:lnSpc>
                <a:spcPct val="150000"/>
              </a:lnSpc>
              <a:buFont typeface="Arial" panose="020B0604020202020204" pitchFamily="34" charset="0"/>
              <a:buChar char="•"/>
            </a:pPr>
            <a:r>
              <a:rPr lang="en-US" sz="1400" dirty="0"/>
              <a:t>Gold Coast</a:t>
            </a:r>
          </a:p>
          <a:p>
            <a:pPr marL="285750" indent="-285750">
              <a:lnSpc>
                <a:spcPct val="150000"/>
              </a:lnSpc>
              <a:buFont typeface="Arial" panose="020B0604020202020204" pitchFamily="34" charset="0"/>
              <a:buChar char="•"/>
            </a:pPr>
            <a:r>
              <a:rPr lang="en-US" sz="1400" dirty="0"/>
              <a:t>Old Town</a:t>
            </a:r>
          </a:p>
          <a:p>
            <a:pPr marL="285750" indent="-285750">
              <a:lnSpc>
                <a:spcPct val="150000"/>
              </a:lnSpc>
              <a:buFont typeface="Arial" panose="020B0604020202020204" pitchFamily="34" charset="0"/>
              <a:buChar char="•"/>
            </a:pPr>
            <a:r>
              <a:rPr lang="en-US" sz="1400" dirty="0"/>
              <a:t>River North </a:t>
            </a:r>
          </a:p>
          <a:p>
            <a:pPr marL="285750" indent="-285750">
              <a:lnSpc>
                <a:spcPct val="150000"/>
              </a:lnSpc>
              <a:buFont typeface="Arial" panose="020B0604020202020204" pitchFamily="34" charset="0"/>
              <a:buChar char="•"/>
            </a:pPr>
            <a:r>
              <a:rPr lang="en-US" sz="1400" dirty="0" err="1"/>
              <a:t>Streeterville</a:t>
            </a:r>
            <a:endParaRPr lang="en-US" sz="1400" dirty="0"/>
          </a:p>
        </p:txBody>
      </p:sp>
      <p:sp>
        <p:nvSpPr>
          <p:cNvPr id="11" name="TextBox 10"/>
          <p:cNvSpPr txBox="1"/>
          <p:nvPr/>
        </p:nvSpPr>
        <p:spPr>
          <a:xfrm>
            <a:off x="9214673" y="3060214"/>
            <a:ext cx="2394401" cy="838948"/>
          </a:xfrm>
          <a:prstGeom prst="rect">
            <a:avLst/>
          </a:prstGeom>
          <a:noFill/>
        </p:spPr>
        <p:txBody>
          <a:bodyPr wrap="square" rtlCol="0">
            <a:spAutoFit/>
          </a:bodyPr>
          <a:lstStyle/>
          <a:p>
            <a:pPr algn="ctr">
              <a:lnSpc>
                <a:spcPct val="150000"/>
              </a:lnSpc>
            </a:pPr>
            <a:r>
              <a:rPr lang="en-US" b="1" dirty="0"/>
              <a:t>Community Area</a:t>
            </a:r>
          </a:p>
          <a:p>
            <a:pPr algn="ctr">
              <a:lnSpc>
                <a:spcPct val="150000"/>
              </a:lnSpc>
            </a:pPr>
            <a:r>
              <a:rPr lang="en-US" sz="1600" dirty="0"/>
              <a:t>Near North Side</a:t>
            </a:r>
          </a:p>
        </p:txBody>
      </p:sp>
      <p:sp>
        <p:nvSpPr>
          <p:cNvPr id="12" name="Bent Arrow 11"/>
          <p:cNvSpPr/>
          <p:nvPr/>
        </p:nvSpPr>
        <p:spPr>
          <a:xfrm rot="5400000">
            <a:off x="8808855" y="3175136"/>
            <a:ext cx="680799" cy="767255"/>
          </a:xfrm>
          <a:prstGeom prst="bent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7320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769710"/>
            <a:ext cx="2601686"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155372" y="735232"/>
            <a:ext cx="1295400"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 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75 - 100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75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50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 -50</a:t>
            </a:r>
          </a:p>
        </p:txBody>
      </p:sp>
      <p:sp>
        <p:nvSpPr>
          <p:cNvPr id="10" name="TextBox 9"/>
          <p:cNvSpPr txBox="1"/>
          <p:nvPr/>
        </p:nvSpPr>
        <p:spPr>
          <a:xfrm>
            <a:off x="838199" y="769710"/>
            <a:ext cx="2601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Change in Property Crimes per 10,000 for 2016-2017</a:t>
            </a:r>
          </a:p>
        </p:txBody>
      </p:sp>
      <p:sp>
        <p:nvSpPr>
          <p:cNvPr id="13" name="Rectangle 12"/>
          <p:cNvSpPr/>
          <p:nvPr/>
        </p:nvSpPr>
        <p:spPr>
          <a:xfrm>
            <a:off x="1088572" y="1485114"/>
            <a:ext cx="816428" cy="213058"/>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88572" y="1906482"/>
            <a:ext cx="816428" cy="2130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088572" y="2327851"/>
            <a:ext cx="816428" cy="2130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1088572" y="2715082"/>
            <a:ext cx="816428" cy="2130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088572" y="3131237"/>
            <a:ext cx="816428" cy="2130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1088572" y="3547392"/>
            <a:ext cx="816428" cy="21305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1088572" y="3963547"/>
            <a:ext cx="816428" cy="2130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083130" y="4379702"/>
            <a:ext cx="816428" cy="2130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1083130" y="4762283"/>
            <a:ext cx="816428" cy="213058"/>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944" y="0"/>
            <a:ext cx="5932395" cy="6858000"/>
          </a:xfrm>
          <a:prstGeom prst="rect">
            <a:avLst/>
          </a:prstGeom>
        </p:spPr>
      </p:pic>
      <p:sp>
        <p:nvSpPr>
          <p:cNvPr id="22" name="TextBox 21">
            <a:extLst>
              <a:ext uri="{FF2B5EF4-FFF2-40B4-BE49-F238E27FC236}">
                <a16:creationId xmlns:a16="http://schemas.microsoft.com/office/drawing/2014/main" id="{162DC667-3495-7A44-AF46-24A09E9412FB}"/>
              </a:ext>
            </a:extLst>
          </p:cNvPr>
          <p:cNvSpPr txBox="1"/>
          <p:nvPr/>
        </p:nvSpPr>
        <p:spPr>
          <a:xfrm>
            <a:off x="1083130" y="5651292"/>
            <a:ext cx="2367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-2.14</a:t>
            </a:r>
          </a:p>
        </p:txBody>
      </p:sp>
    </p:spTree>
    <p:extLst>
      <p:ext uri="{BB962C8B-B14F-4D97-AF65-F5344CB8AC3E}">
        <p14:creationId xmlns:p14="http://schemas.microsoft.com/office/powerpoint/2010/main" val="38240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769710"/>
            <a:ext cx="2601686"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155372" y="735232"/>
            <a:ext cx="1295400"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 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75 - 100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75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50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 -50</a:t>
            </a:r>
          </a:p>
        </p:txBody>
      </p:sp>
      <p:sp>
        <p:nvSpPr>
          <p:cNvPr id="10" name="TextBox 9"/>
          <p:cNvSpPr txBox="1"/>
          <p:nvPr/>
        </p:nvSpPr>
        <p:spPr>
          <a:xfrm>
            <a:off x="838199" y="769710"/>
            <a:ext cx="2601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Change in Violent Crimes per 10,000 for 2015-2016</a:t>
            </a:r>
          </a:p>
        </p:txBody>
      </p:sp>
      <p:sp>
        <p:nvSpPr>
          <p:cNvPr id="13" name="Rectangle 12"/>
          <p:cNvSpPr/>
          <p:nvPr/>
        </p:nvSpPr>
        <p:spPr>
          <a:xfrm>
            <a:off x="1088572" y="1485114"/>
            <a:ext cx="816428" cy="213058"/>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88572" y="1906482"/>
            <a:ext cx="816428" cy="2130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088572" y="2327851"/>
            <a:ext cx="816428" cy="2130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1088572" y="2715082"/>
            <a:ext cx="816428" cy="2130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088572" y="3131237"/>
            <a:ext cx="816428" cy="2130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1088572" y="3547392"/>
            <a:ext cx="816428" cy="21305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1088572" y="3963547"/>
            <a:ext cx="816428" cy="2130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083130" y="4379702"/>
            <a:ext cx="816428" cy="2130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1083130" y="4762283"/>
            <a:ext cx="816428" cy="213058"/>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058" y="35038"/>
            <a:ext cx="6003428" cy="6858000"/>
          </a:xfrm>
          <a:prstGeom prst="rect">
            <a:avLst/>
          </a:prstGeom>
        </p:spPr>
      </p:pic>
      <p:sp>
        <p:nvSpPr>
          <p:cNvPr id="22" name="TextBox 21">
            <a:extLst>
              <a:ext uri="{FF2B5EF4-FFF2-40B4-BE49-F238E27FC236}">
                <a16:creationId xmlns:a16="http://schemas.microsoft.com/office/drawing/2014/main" id="{FF07D623-EDF3-E54F-BBF6-348DBF974520}"/>
              </a:ext>
            </a:extLst>
          </p:cNvPr>
          <p:cNvSpPr txBox="1"/>
          <p:nvPr/>
        </p:nvSpPr>
        <p:spPr>
          <a:xfrm>
            <a:off x="1083130" y="5651292"/>
            <a:ext cx="2367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12.61</a:t>
            </a:r>
          </a:p>
        </p:txBody>
      </p:sp>
    </p:spTree>
    <p:extLst>
      <p:ext uri="{BB962C8B-B14F-4D97-AF65-F5344CB8AC3E}">
        <p14:creationId xmlns:p14="http://schemas.microsoft.com/office/powerpoint/2010/main" val="387552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769710"/>
            <a:ext cx="2601686"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155372" y="735232"/>
            <a:ext cx="1295400"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 125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75 - 100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75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50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to 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-50 to -25</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 -50</a:t>
            </a:r>
          </a:p>
        </p:txBody>
      </p:sp>
      <p:sp>
        <p:nvSpPr>
          <p:cNvPr id="10" name="TextBox 9"/>
          <p:cNvSpPr txBox="1"/>
          <p:nvPr/>
        </p:nvSpPr>
        <p:spPr>
          <a:xfrm>
            <a:off x="838199" y="769710"/>
            <a:ext cx="2601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Change in Violent Crimes per 10,000 for 2016-2017</a:t>
            </a:r>
          </a:p>
        </p:txBody>
      </p:sp>
      <p:sp>
        <p:nvSpPr>
          <p:cNvPr id="13" name="Rectangle 12"/>
          <p:cNvSpPr/>
          <p:nvPr/>
        </p:nvSpPr>
        <p:spPr>
          <a:xfrm>
            <a:off x="1088572" y="1485114"/>
            <a:ext cx="816428" cy="213058"/>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88572" y="1906482"/>
            <a:ext cx="816428" cy="2130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088572" y="2327851"/>
            <a:ext cx="816428" cy="21305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1088572" y="2715082"/>
            <a:ext cx="816428" cy="2130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088572" y="3131237"/>
            <a:ext cx="816428" cy="2130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1088572" y="3547392"/>
            <a:ext cx="816428" cy="21305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1088572" y="3963547"/>
            <a:ext cx="816428" cy="2130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083130" y="4379702"/>
            <a:ext cx="816428" cy="2130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1083130" y="4762283"/>
            <a:ext cx="816428" cy="213058"/>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944" y="-14395"/>
            <a:ext cx="5805640" cy="6858000"/>
          </a:xfrm>
          <a:prstGeom prst="rect">
            <a:avLst/>
          </a:prstGeom>
        </p:spPr>
      </p:pic>
      <p:sp>
        <p:nvSpPr>
          <p:cNvPr id="22" name="TextBox 21">
            <a:extLst>
              <a:ext uri="{FF2B5EF4-FFF2-40B4-BE49-F238E27FC236}">
                <a16:creationId xmlns:a16="http://schemas.microsoft.com/office/drawing/2014/main" id="{953EDBDB-7721-B444-9A68-FB0E67E01CE7}"/>
              </a:ext>
            </a:extLst>
          </p:cNvPr>
          <p:cNvSpPr txBox="1"/>
          <p:nvPr/>
        </p:nvSpPr>
        <p:spPr>
          <a:xfrm>
            <a:off x="1083130" y="5651292"/>
            <a:ext cx="2367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-0.3</a:t>
            </a:r>
          </a:p>
        </p:txBody>
      </p:sp>
    </p:spTree>
    <p:extLst>
      <p:ext uri="{BB962C8B-B14F-4D97-AF65-F5344CB8AC3E}">
        <p14:creationId xmlns:p14="http://schemas.microsoft.com/office/powerpoint/2010/main" val="153626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Works cited</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76031" y="963877"/>
            <a:ext cx="6377769" cy="4930246"/>
          </a:xfrm>
        </p:spPr>
        <p:txBody>
          <a:bodyPr anchor="ctr">
            <a:normAutofit/>
          </a:bodyPr>
          <a:lstStyle/>
          <a:p>
            <a:endParaRPr sz="2400"/>
          </a:p>
        </p:txBody>
      </p:sp>
      <p:sp>
        <p:nvSpPr>
          <p:cNvPr id="5" name="Slide Number Placeholder 4">
            <a:extLst>
              <a:ext uri="{FF2B5EF4-FFF2-40B4-BE49-F238E27FC236}">
                <a16:creationId xmlns:a16="http://schemas.microsoft.com/office/drawing/2014/main" id="{4944D8BD-9E83-ED4D-B066-1013B642D131}"/>
              </a:ext>
            </a:extLst>
          </p:cNvPr>
          <p:cNvSpPr>
            <a:spLocks noGrp="1"/>
          </p:cNvSpPr>
          <p:nvPr>
            <p:ph type="sldNum" sz="quarter" idx="12"/>
          </p:nvPr>
        </p:nvSpPr>
        <p:spPr/>
        <p:txBody>
          <a:bodyPr/>
          <a:lstStyle/>
          <a:p>
            <a:fld id="{3352CBF5-17B8-4387-88A6-ABF9F8C64D5A}" type="slidenum">
              <a:rPr lang="en-US" smtClean="0"/>
              <a:t>22</a:t>
            </a:fld>
            <a:endParaRPr lang="en-US"/>
          </a:p>
        </p:txBody>
      </p:sp>
    </p:spTree>
    <p:extLst>
      <p:ext uri="{BB962C8B-B14F-4D97-AF65-F5344CB8AC3E}">
        <p14:creationId xmlns:p14="http://schemas.microsoft.com/office/powerpoint/2010/main" val="45312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8" descr="Bar chart">
            <a:extLst>
              <a:ext uri="{FF2B5EF4-FFF2-40B4-BE49-F238E27FC236}">
                <a16:creationId xmlns:a16="http://schemas.microsoft.com/office/drawing/2014/main" id="{D3B96F14-4A76-4E6E-8093-BF4022F12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1D503453-A6A0-344F-B94E-60C29091043E}"/>
              </a:ext>
            </a:extLst>
          </p:cNvPr>
          <p:cNvSpPr>
            <a:spLocks noGrp="1"/>
          </p:cNvSpPr>
          <p:nvPr>
            <p:ph type="sldNum" sz="quarter" idx="12"/>
          </p:nvPr>
        </p:nvSpPr>
        <p:spPr>
          <a:xfrm>
            <a:off x="10341428" y="6356350"/>
            <a:ext cx="1012371" cy="365125"/>
          </a:xfrm>
        </p:spPr>
        <p:txBody>
          <a:bodyPr>
            <a:normAutofit/>
          </a:bodyPr>
          <a:lstStyle/>
          <a:p>
            <a:pPr>
              <a:spcAft>
                <a:spcPts val="600"/>
              </a:spcAft>
            </a:pPr>
            <a:r>
              <a:rPr lang="en-US" dirty="0">
                <a:solidFill>
                  <a:srgbClr val="FFFFFF"/>
                </a:solidFill>
              </a:rPr>
              <a:t>3</a:t>
            </a:r>
          </a:p>
        </p:txBody>
      </p:sp>
      <p:sp>
        <p:nvSpPr>
          <p:cNvPr id="2" name="Rectangle 1"/>
          <p:cNvSpPr/>
          <p:nvPr/>
        </p:nvSpPr>
        <p:spPr>
          <a:xfrm>
            <a:off x="1105066" y="5656521"/>
            <a:ext cx="6754168" cy="10649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600" dirty="0"/>
          </a:p>
        </p:txBody>
      </p:sp>
      <p:sp>
        <p:nvSpPr>
          <p:cNvPr id="3" name="TextBox 2"/>
          <p:cNvSpPr txBox="1"/>
          <p:nvPr/>
        </p:nvSpPr>
        <p:spPr>
          <a:xfrm>
            <a:off x="1105066" y="5598091"/>
            <a:ext cx="6754168" cy="1169551"/>
          </a:xfrm>
          <a:prstGeom prst="rect">
            <a:avLst/>
          </a:prstGeom>
          <a:noFill/>
        </p:spPr>
        <p:txBody>
          <a:bodyPr wrap="square" rtlCol="0">
            <a:spAutoFit/>
          </a:bodyPr>
          <a:lstStyle/>
          <a:p>
            <a:r>
              <a:rPr lang="en-US" sz="1400" dirty="0"/>
              <a:t>Property Crime – Burglary, Theft, Motor Vehicle Theft, Arson</a:t>
            </a:r>
          </a:p>
          <a:p>
            <a:r>
              <a:rPr lang="en-US" sz="1400" dirty="0"/>
              <a:t>Violent Crime -  Homicide, Criminal Sexual Assault, Robbery, Aggravated Assault and Battery</a:t>
            </a:r>
          </a:p>
          <a:p>
            <a:r>
              <a:rPr lang="en-US" sz="1400" dirty="0"/>
              <a:t>Crime Rate – Crimes per 10,000 People</a:t>
            </a:r>
          </a:p>
          <a:p>
            <a:r>
              <a:rPr lang="el-GR" sz="1400" dirty="0"/>
              <a:t>Δ</a:t>
            </a:r>
            <a:r>
              <a:rPr lang="en-US" sz="1400" dirty="0"/>
              <a:t> – Change </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52893"/>
          <a:stretch/>
        </p:blipFill>
        <p:spPr>
          <a:xfrm>
            <a:off x="1105066" y="2087116"/>
            <a:ext cx="6754168" cy="153923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066" y="3915151"/>
            <a:ext cx="6754168" cy="152942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52704"/>
          <a:stretch/>
        </p:blipFill>
        <p:spPr>
          <a:xfrm>
            <a:off x="1105066" y="252908"/>
            <a:ext cx="6754168" cy="1545412"/>
          </a:xfrm>
          <a:prstGeom prst="rect">
            <a:avLst/>
          </a:prstGeom>
        </p:spPr>
      </p:pic>
    </p:spTree>
    <p:extLst>
      <p:ext uri="{BB962C8B-B14F-4D97-AF65-F5344CB8AC3E}">
        <p14:creationId xmlns:p14="http://schemas.microsoft.com/office/powerpoint/2010/main" val="99784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39192" y="0"/>
            <a:ext cx="5276343" cy="6858000"/>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 y="-1"/>
            <a:ext cx="2629425" cy="5506497"/>
          </a:xfrm>
          <a:prstGeom prst="rect">
            <a:avLst/>
          </a:prstGeom>
        </p:spPr>
      </p:pic>
      <p:sp>
        <p:nvSpPr>
          <p:cNvPr id="6" name="Slide Number Placeholder 5">
            <a:extLst>
              <a:ext uri="{FF2B5EF4-FFF2-40B4-BE49-F238E27FC236}">
                <a16:creationId xmlns:a16="http://schemas.microsoft.com/office/drawing/2014/main" id="{3B83FC46-E655-0E4D-B37F-29BE16049458}"/>
              </a:ext>
            </a:extLst>
          </p:cNvPr>
          <p:cNvSpPr>
            <a:spLocks noGrp="1"/>
          </p:cNvSpPr>
          <p:nvPr>
            <p:ph type="sldNum" sz="quarter" idx="12"/>
          </p:nvPr>
        </p:nvSpPr>
        <p:spPr/>
        <p:txBody>
          <a:bodyPr/>
          <a:lstStyle/>
          <a:p>
            <a:r>
              <a:rPr lang="en-US" dirty="0"/>
              <a:t>4</a:t>
            </a:r>
            <a:endParaRPr lang="en-US"/>
          </a:p>
        </p:txBody>
      </p:sp>
      <p:sp>
        <p:nvSpPr>
          <p:cNvPr id="3" name="Rectangle 2"/>
          <p:cNvSpPr/>
          <p:nvPr/>
        </p:nvSpPr>
        <p:spPr>
          <a:xfrm>
            <a:off x="8723586" y="304801"/>
            <a:ext cx="1954924" cy="5675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Note: Although Evanston is not a part of the city of Chicago, it has been added into data analysis</a:t>
            </a:r>
          </a:p>
        </p:txBody>
      </p:sp>
    </p:spTree>
    <p:extLst>
      <p:ext uri="{BB962C8B-B14F-4D97-AF65-F5344CB8AC3E}">
        <p14:creationId xmlns:p14="http://schemas.microsoft.com/office/powerpoint/2010/main" val="66426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480816" cy="5815584"/>
          </a:xfrm>
          <a:prstGeom prst="rect">
            <a:avLst/>
          </a:prstGeom>
        </p:spPr>
      </p:pic>
      <p:sp>
        <p:nvSpPr>
          <p:cNvPr id="7" name="TextBox 6"/>
          <p:cNvSpPr txBox="1"/>
          <p:nvPr/>
        </p:nvSpPr>
        <p:spPr>
          <a:xfrm>
            <a:off x="5149516" y="6211669"/>
            <a:ext cx="2310063" cy="646331"/>
          </a:xfrm>
          <a:prstGeom prst="rect">
            <a:avLst/>
          </a:prstGeom>
          <a:noFill/>
          <a:ln>
            <a:solidFill>
              <a:schemeClr val="bg1"/>
            </a:solidFill>
          </a:ln>
        </p:spPr>
        <p:txBody>
          <a:bodyPr wrap="square" rtlCol="0">
            <a:spAutoFit/>
          </a:bodyPr>
          <a:lstStyle/>
          <a:p>
            <a:r>
              <a:rPr lang="en-US" dirty="0"/>
              <a:t>Chicago Average: 277</a:t>
            </a:r>
          </a:p>
          <a:p>
            <a:r>
              <a:rPr lang="en-US" dirty="0"/>
              <a:t>National Average: 245</a:t>
            </a:r>
          </a:p>
        </p:txBody>
      </p:sp>
      <p:sp>
        <p:nvSpPr>
          <p:cNvPr id="8" name="TextBox 7"/>
          <p:cNvSpPr txBox="1"/>
          <p:nvPr/>
        </p:nvSpPr>
        <p:spPr>
          <a:xfrm>
            <a:off x="9431728" y="6211669"/>
            <a:ext cx="2166716" cy="646331"/>
          </a:xfrm>
          <a:prstGeom prst="rect">
            <a:avLst/>
          </a:prstGeom>
          <a:noFill/>
          <a:ln>
            <a:solidFill>
              <a:schemeClr val="bg1"/>
            </a:solidFill>
          </a:ln>
        </p:spPr>
        <p:txBody>
          <a:bodyPr wrap="square" rtlCol="0">
            <a:spAutoFit/>
          </a:bodyPr>
          <a:lstStyle/>
          <a:p>
            <a:r>
              <a:rPr lang="en-US" dirty="0"/>
              <a:t>Chicago Average: 82 </a:t>
            </a:r>
          </a:p>
          <a:p>
            <a:r>
              <a:rPr lang="en-US" dirty="0"/>
              <a:t>National Average: 39</a:t>
            </a:r>
          </a:p>
        </p:txBody>
      </p:sp>
      <p:sp>
        <p:nvSpPr>
          <p:cNvPr id="9" name="TextBox 8"/>
          <p:cNvSpPr txBox="1"/>
          <p:nvPr/>
        </p:nvSpPr>
        <p:spPr>
          <a:xfrm>
            <a:off x="4561876" y="26753"/>
            <a:ext cx="2136809" cy="369332"/>
          </a:xfrm>
          <a:prstGeom prst="rect">
            <a:avLst/>
          </a:prstGeom>
          <a:noFill/>
        </p:spPr>
        <p:txBody>
          <a:bodyPr wrap="square" rtlCol="0">
            <a:spAutoFit/>
          </a:bodyPr>
          <a:lstStyle/>
          <a:p>
            <a:r>
              <a:rPr lang="en-US" dirty="0"/>
              <a:t>Property Crime Map</a:t>
            </a:r>
          </a:p>
        </p:txBody>
      </p:sp>
      <p:sp>
        <p:nvSpPr>
          <p:cNvPr id="10" name="TextBox 9"/>
          <p:cNvSpPr txBox="1"/>
          <p:nvPr/>
        </p:nvSpPr>
        <p:spPr>
          <a:xfrm>
            <a:off x="8952245" y="26753"/>
            <a:ext cx="1953929" cy="369332"/>
          </a:xfrm>
          <a:prstGeom prst="rect">
            <a:avLst/>
          </a:prstGeom>
          <a:noFill/>
        </p:spPr>
        <p:txBody>
          <a:bodyPr wrap="square" rtlCol="0">
            <a:spAutoFit/>
          </a:bodyPr>
          <a:lstStyle/>
          <a:p>
            <a:r>
              <a:rPr lang="en-US" dirty="0"/>
              <a:t>Violent Crime Map</a:t>
            </a:r>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80816" y="396085"/>
            <a:ext cx="4298929" cy="5815583"/>
          </a:xfrm>
          <a:prstGeom prst="rect">
            <a:avLst/>
          </a:prstGeom>
        </p:spPr>
      </p:pic>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79745" y="396084"/>
            <a:ext cx="4298930" cy="5815584"/>
          </a:xfrm>
          <a:prstGeom prst="rect">
            <a:avLst/>
          </a:prstGeom>
        </p:spPr>
      </p:pic>
    </p:spTree>
    <p:extLst>
      <p:ext uri="{BB962C8B-B14F-4D97-AF65-F5344CB8AC3E}">
        <p14:creationId xmlns:p14="http://schemas.microsoft.com/office/powerpoint/2010/main" val="289105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31763" y="328245"/>
            <a:ext cx="4178231" cy="3060515"/>
          </a:xfrm>
          <a:prstGeom prst="rect">
            <a:avLst/>
          </a:prstGeom>
        </p:spPr>
      </p:pic>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08058" y="4342132"/>
            <a:ext cx="3657600" cy="2158597"/>
          </a:xfrm>
        </p:spPr>
        <p:txBody>
          <a:bodyPr vert="horz" lIns="91440" tIns="45720" rIns="91440" bIns="45720" rtlCol="0" anchor="t">
            <a:normAutofit/>
          </a:bodyPr>
          <a:lstStyle/>
          <a:p>
            <a:pPr algn="ctr"/>
            <a:r>
              <a:rPr lang="en-US" sz="1800" b="1" dirty="0">
                <a:solidFill>
                  <a:schemeClr val="accent1">
                    <a:lumMod val="40000"/>
                    <a:lumOff val="60000"/>
                  </a:schemeClr>
                </a:solidFill>
              </a:rPr>
              <a:t>Each additional property crime increases property value by $0.60/</a:t>
            </a:r>
            <a:r>
              <a:rPr lang="en-US" sz="1800" b="1" dirty="0" err="1">
                <a:solidFill>
                  <a:schemeClr val="accent1">
                    <a:lumMod val="40000"/>
                    <a:lumOff val="60000"/>
                  </a:schemeClr>
                </a:solidFill>
              </a:rPr>
              <a:t>sqft</a:t>
            </a:r>
            <a:br>
              <a:rPr lang="en-US" sz="1800" b="1" dirty="0">
                <a:solidFill>
                  <a:schemeClr val="accent1">
                    <a:lumMod val="40000"/>
                    <a:lumOff val="60000"/>
                  </a:schemeClr>
                </a:solidFill>
              </a:rPr>
            </a:br>
            <a:br>
              <a:rPr lang="en-US" sz="1800" b="1" dirty="0">
                <a:solidFill>
                  <a:schemeClr val="accent1">
                    <a:lumMod val="40000"/>
                    <a:lumOff val="60000"/>
                  </a:schemeClr>
                </a:solidFill>
              </a:rPr>
            </a:br>
            <a:r>
              <a:rPr lang="en-US" sz="1800" b="1" dirty="0">
                <a:solidFill>
                  <a:schemeClr val="accent1">
                    <a:lumMod val="40000"/>
                    <a:lumOff val="60000"/>
                  </a:schemeClr>
                </a:solidFill>
              </a:rPr>
              <a:t>Each additional violent crime reduces property value by $1.50/</a:t>
            </a:r>
            <a:r>
              <a:rPr lang="en-US" sz="1800" b="1" dirty="0" err="1">
                <a:solidFill>
                  <a:schemeClr val="accent1">
                    <a:lumMod val="40000"/>
                    <a:lumOff val="60000"/>
                  </a:schemeClr>
                </a:solidFill>
              </a:rPr>
              <a:t>sqft</a:t>
            </a:r>
            <a:endParaRPr lang="en-US" sz="1800" b="1" kern="1200" dirty="0">
              <a:solidFill>
                <a:schemeClr val="accent1">
                  <a:lumMod val="40000"/>
                  <a:lumOff val="60000"/>
                </a:schemeClr>
              </a:solidFill>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729301432"/>
              </p:ext>
            </p:extLst>
          </p:nvPr>
        </p:nvGraphicFramePr>
        <p:xfrm>
          <a:off x="766411" y="1357163"/>
          <a:ext cx="3540894" cy="1860607"/>
        </p:xfrm>
        <a:graphic>
          <a:graphicData uri="http://schemas.openxmlformats.org/drawingml/2006/table">
            <a:tbl>
              <a:tblPr firstRow="1" bandRow="1">
                <a:tableStyleId>{073A0DAA-6AF3-43AB-8588-CEC1D06C72B9}</a:tableStyleId>
              </a:tblPr>
              <a:tblGrid>
                <a:gridCol w="1770447">
                  <a:extLst>
                    <a:ext uri="{9D8B030D-6E8A-4147-A177-3AD203B41FA5}">
                      <a16:colId xmlns:a16="http://schemas.microsoft.com/office/drawing/2014/main" val="4146252412"/>
                    </a:ext>
                  </a:extLst>
                </a:gridCol>
                <a:gridCol w="1770447">
                  <a:extLst>
                    <a:ext uri="{9D8B030D-6E8A-4147-A177-3AD203B41FA5}">
                      <a16:colId xmlns:a16="http://schemas.microsoft.com/office/drawing/2014/main" val="1513489165"/>
                    </a:ext>
                  </a:extLst>
                </a:gridCol>
              </a:tblGrid>
              <a:tr h="429371">
                <a:tc>
                  <a:txBody>
                    <a:bodyPr/>
                    <a:lstStyle/>
                    <a:p>
                      <a:pPr algn="ctr"/>
                      <a:endParaRPr lang="en-US" sz="1100" dirty="0"/>
                    </a:p>
                  </a:txBody>
                  <a:tcPr/>
                </a:tc>
                <a:tc>
                  <a:txBody>
                    <a:bodyPr/>
                    <a:lstStyle/>
                    <a:p>
                      <a:pPr algn="ctr"/>
                      <a:r>
                        <a:rPr lang="en-US" sz="1100" dirty="0"/>
                        <a:t> Property Values 2017</a:t>
                      </a:r>
                    </a:p>
                  </a:txBody>
                  <a:tcPr/>
                </a:tc>
                <a:extLst>
                  <a:ext uri="{0D108BD9-81ED-4DB2-BD59-A6C34878D82A}">
                    <a16:rowId xmlns:a16="http://schemas.microsoft.com/office/drawing/2014/main" val="3955201315"/>
                  </a:ext>
                </a:extLst>
              </a:tr>
              <a:tr h="429371">
                <a:tc>
                  <a:txBody>
                    <a:bodyPr/>
                    <a:lstStyle/>
                    <a:p>
                      <a:pPr algn="ctr"/>
                      <a:r>
                        <a:rPr lang="en-US" sz="1100" baseline="0" dirty="0"/>
                        <a:t># of Property Crimes 2017</a:t>
                      </a:r>
                      <a:endParaRPr lang="en-US" sz="1100" dirty="0"/>
                    </a:p>
                  </a:txBody>
                  <a:tcPr/>
                </a:tc>
                <a:tc>
                  <a:txBody>
                    <a:bodyPr/>
                    <a:lstStyle/>
                    <a:p>
                      <a:pPr algn="ctr"/>
                      <a:r>
                        <a:rPr lang="en-US" sz="1200" dirty="0"/>
                        <a:t>0.6</a:t>
                      </a:r>
                    </a:p>
                  </a:txBody>
                  <a:tcPr/>
                </a:tc>
                <a:extLst>
                  <a:ext uri="{0D108BD9-81ED-4DB2-BD59-A6C34878D82A}">
                    <a16:rowId xmlns:a16="http://schemas.microsoft.com/office/drawing/2014/main" val="1882047852"/>
                  </a:ext>
                </a:extLst>
              </a:tr>
              <a:tr h="429371">
                <a:tc>
                  <a:txBody>
                    <a:bodyPr/>
                    <a:lstStyle/>
                    <a:p>
                      <a:pPr algn="ctr"/>
                      <a:r>
                        <a:rPr lang="en-US" sz="1100" dirty="0"/>
                        <a:t># of Violent Crimes 2017</a:t>
                      </a:r>
                    </a:p>
                  </a:txBody>
                  <a:tcPr/>
                </a:tc>
                <a:tc>
                  <a:txBody>
                    <a:bodyPr/>
                    <a:lstStyle/>
                    <a:p>
                      <a:pPr algn="ctr"/>
                      <a:r>
                        <a:rPr lang="en-US" sz="1200" dirty="0"/>
                        <a:t>-1.5</a:t>
                      </a:r>
                    </a:p>
                  </a:txBody>
                  <a:tcPr/>
                </a:tc>
                <a:extLst>
                  <a:ext uri="{0D108BD9-81ED-4DB2-BD59-A6C34878D82A}">
                    <a16:rowId xmlns:a16="http://schemas.microsoft.com/office/drawing/2014/main" val="1185361001"/>
                  </a:ext>
                </a:extLst>
              </a:tr>
              <a:tr h="286247">
                <a:tc>
                  <a:txBody>
                    <a:bodyPr/>
                    <a:lstStyle/>
                    <a:p>
                      <a:pPr algn="ctr"/>
                      <a:r>
                        <a:rPr lang="en-US" sz="1100" dirty="0"/>
                        <a:t>Constant</a:t>
                      </a:r>
                    </a:p>
                  </a:txBody>
                  <a:tcPr/>
                </a:tc>
                <a:tc>
                  <a:txBody>
                    <a:bodyPr/>
                    <a:lstStyle/>
                    <a:p>
                      <a:pPr algn="ctr"/>
                      <a:r>
                        <a:rPr lang="en-US" sz="1200" dirty="0"/>
                        <a:t>186.8</a:t>
                      </a:r>
                    </a:p>
                  </a:txBody>
                  <a:tcPr/>
                </a:tc>
                <a:extLst>
                  <a:ext uri="{0D108BD9-81ED-4DB2-BD59-A6C34878D82A}">
                    <a16:rowId xmlns:a16="http://schemas.microsoft.com/office/drawing/2014/main" val="368226517"/>
                  </a:ext>
                </a:extLst>
              </a:tr>
              <a:tr h="286247">
                <a:tc>
                  <a:txBody>
                    <a:bodyPr/>
                    <a:lstStyle/>
                    <a:p>
                      <a:pPr algn="ctr"/>
                      <a:r>
                        <a:rPr lang="en-US" sz="1100" dirty="0"/>
                        <a:t>Observations</a:t>
                      </a:r>
                    </a:p>
                  </a:txBody>
                  <a:tcPr/>
                </a:tc>
                <a:tc>
                  <a:txBody>
                    <a:bodyPr/>
                    <a:lstStyle/>
                    <a:p>
                      <a:pPr algn="ctr"/>
                      <a:r>
                        <a:rPr lang="en-US" sz="1200" dirty="0"/>
                        <a:t>61</a:t>
                      </a:r>
                    </a:p>
                  </a:txBody>
                  <a:tcPr/>
                </a:tc>
                <a:extLst>
                  <a:ext uri="{0D108BD9-81ED-4DB2-BD59-A6C34878D82A}">
                    <a16:rowId xmlns:a16="http://schemas.microsoft.com/office/drawing/2014/main" val="1757060569"/>
                  </a:ext>
                </a:extLst>
              </a:tr>
            </a:tbl>
          </a:graphicData>
        </a:graphic>
      </p:graphicFrame>
      <p:sp>
        <p:nvSpPr>
          <p:cNvPr id="3" name="TextBox 2"/>
          <p:cNvSpPr txBox="1"/>
          <p:nvPr/>
        </p:nvSpPr>
        <p:spPr>
          <a:xfrm>
            <a:off x="1463423" y="993023"/>
            <a:ext cx="21468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Data Analysis Results</a:t>
            </a:r>
          </a:p>
        </p:txBody>
      </p:sp>
      <p:sp>
        <p:nvSpPr>
          <p:cNvPr id="31" name="TextBox 30"/>
          <p:cNvSpPr txBox="1"/>
          <p:nvPr/>
        </p:nvSpPr>
        <p:spPr>
          <a:xfrm>
            <a:off x="473396" y="321176"/>
            <a:ext cx="41388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The Effect of Levels of Crime on Property Value  </a:t>
            </a:r>
          </a:p>
        </p:txBody>
      </p:sp>
      <p:cxnSp>
        <p:nvCxnSpPr>
          <p:cNvPr id="33" name="Straight Connector 32"/>
          <p:cNvCxnSpPr/>
          <p:nvPr/>
        </p:nvCxnSpPr>
        <p:spPr>
          <a:xfrm>
            <a:off x="473396" y="993023"/>
            <a:ext cx="4138863"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4"/>
          <a:stretch>
            <a:fillRect/>
          </a:stretch>
        </p:blipFill>
        <p:spPr>
          <a:xfrm>
            <a:off x="6431763" y="3388760"/>
            <a:ext cx="4208528" cy="3082708"/>
          </a:xfrm>
          <a:prstGeom prst="rect">
            <a:avLst/>
          </a:prstGeom>
        </p:spPr>
      </p:pic>
      <p:sp>
        <p:nvSpPr>
          <p:cNvPr id="8" name="Slide Number Placeholder 7">
            <a:extLst>
              <a:ext uri="{FF2B5EF4-FFF2-40B4-BE49-F238E27FC236}">
                <a16:creationId xmlns:a16="http://schemas.microsoft.com/office/drawing/2014/main" id="{80AA9CC1-18EF-B243-ACA7-97971F92575D}"/>
              </a:ext>
            </a:extLst>
          </p:cNvPr>
          <p:cNvSpPr>
            <a:spLocks noGrp="1"/>
          </p:cNvSpPr>
          <p:nvPr>
            <p:ph type="sldNum" sz="quarter" idx="12"/>
          </p:nvPr>
        </p:nvSpPr>
        <p:spPr/>
        <p:txBody>
          <a:bodyPr/>
          <a:lstStyle/>
          <a:p>
            <a:r>
              <a:rPr lang="en-US" dirty="0"/>
              <a:t>6</a:t>
            </a:r>
            <a:endParaRPr lang="en-US"/>
          </a:p>
        </p:txBody>
      </p:sp>
    </p:spTree>
    <p:extLst>
      <p:ext uri="{BB962C8B-B14F-4D97-AF65-F5344CB8AC3E}">
        <p14:creationId xmlns:p14="http://schemas.microsoft.com/office/powerpoint/2010/main" val="77323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08058" y="3992880"/>
            <a:ext cx="3657600" cy="2507849"/>
          </a:xfrm>
        </p:spPr>
        <p:txBody>
          <a:bodyPr vert="horz" lIns="91440" tIns="45720" rIns="91440" bIns="45720" rtlCol="0" anchor="t">
            <a:normAutofit/>
          </a:bodyPr>
          <a:lstStyle/>
          <a:p>
            <a:pPr algn="ctr"/>
            <a:r>
              <a:rPr lang="en-US" sz="1800" b="1" dirty="0">
                <a:solidFill>
                  <a:schemeClr val="accent1">
                    <a:lumMod val="40000"/>
                    <a:lumOff val="60000"/>
                  </a:schemeClr>
                </a:solidFill>
              </a:rPr>
              <a:t>Each additional property crime increases property value by $0.40/</a:t>
            </a:r>
            <a:r>
              <a:rPr lang="en-US" sz="1800" b="1" dirty="0" err="1">
                <a:solidFill>
                  <a:schemeClr val="accent1">
                    <a:lumMod val="40000"/>
                    <a:lumOff val="60000"/>
                  </a:schemeClr>
                </a:solidFill>
              </a:rPr>
              <a:t>sqft</a:t>
            </a:r>
            <a:br>
              <a:rPr lang="en-US" sz="1800" b="1" dirty="0">
                <a:solidFill>
                  <a:schemeClr val="accent1">
                    <a:lumMod val="40000"/>
                    <a:lumOff val="60000"/>
                  </a:schemeClr>
                </a:solidFill>
              </a:rPr>
            </a:br>
            <a:br>
              <a:rPr lang="en-US" sz="1800" b="1" dirty="0">
                <a:solidFill>
                  <a:schemeClr val="accent1">
                    <a:lumMod val="40000"/>
                    <a:lumOff val="60000"/>
                  </a:schemeClr>
                </a:solidFill>
              </a:rPr>
            </a:br>
            <a:br>
              <a:rPr lang="en-US" sz="1800" b="1" dirty="0">
                <a:solidFill>
                  <a:schemeClr val="accent1">
                    <a:lumMod val="40000"/>
                    <a:lumOff val="60000"/>
                  </a:schemeClr>
                </a:solidFill>
              </a:rPr>
            </a:br>
            <a:br>
              <a:rPr lang="en-US" sz="1800" b="1" dirty="0">
                <a:solidFill>
                  <a:schemeClr val="accent1">
                    <a:lumMod val="40000"/>
                    <a:lumOff val="60000"/>
                  </a:schemeClr>
                </a:solidFill>
              </a:rPr>
            </a:br>
            <a:r>
              <a:rPr lang="en-US" sz="1800" b="1" dirty="0">
                <a:solidFill>
                  <a:schemeClr val="accent1">
                    <a:lumMod val="40000"/>
                    <a:lumOff val="60000"/>
                  </a:schemeClr>
                </a:solidFill>
              </a:rPr>
              <a:t>Each additional violent crime reduces property value by $1.00/</a:t>
            </a:r>
            <a:r>
              <a:rPr lang="en-US" sz="1800" b="1" dirty="0" err="1">
                <a:solidFill>
                  <a:schemeClr val="accent1">
                    <a:lumMod val="40000"/>
                    <a:lumOff val="60000"/>
                  </a:schemeClr>
                </a:solidFill>
              </a:rPr>
              <a:t>sqft</a:t>
            </a:r>
            <a:endParaRPr lang="en-US" sz="1800" b="1" kern="1200" dirty="0">
              <a:solidFill>
                <a:schemeClr val="accent1">
                  <a:lumMod val="40000"/>
                  <a:lumOff val="60000"/>
                </a:schemeClr>
              </a:solidFill>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755919705"/>
              </p:ext>
            </p:extLst>
          </p:nvPr>
        </p:nvGraphicFramePr>
        <p:xfrm>
          <a:off x="766411" y="1357163"/>
          <a:ext cx="3540894" cy="1860607"/>
        </p:xfrm>
        <a:graphic>
          <a:graphicData uri="http://schemas.openxmlformats.org/drawingml/2006/table">
            <a:tbl>
              <a:tblPr firstRow="1" bandRow="1">
                <a:tableStyleId>{073A0DAA-6AF3-43AB-8588-CEC1D06C72B9}</a:tableStyleId>
              </a:tblPr>
              <a:tblGrid>
                <a:gridCol w="1770447">
                  <a:extLst>
                    <a:ext uri="{9D8B030D-6E8A-4147-A177-3AD203B41FA5}">
                      <a16:colId xmlns:a16="http://schemas.microsoft.com/office/drawing/2014/main" val="4146252412"/>
                    </a:ext>
                  </a:extLst>
                </a:gridCol>
                <a:gridCol w="1770447">
                  <a:extLst>
                    <a:ext uri="{9D8B030D-6E8A-4147-A177-3AD203B41FA5}">
                      <a16:colId xmlns:a16="http://schemas.microsoft.com/office/drawing/2014/main" val="1513489165"/>
                    </a:ext>
                  </a:extLst>
                </a:gridCol>
              </a:tblGrid>
              <a:tr h="429371">
                <a:tc>
                  <a:txBody>
                    <a:bodyPr/>
                    <a:lstStyle/>
                    <a:p>
                      <a:pPr algn="ctr"/>
                      <a:endParaRPr lang="en-US" sz="1100" dirty="0"/>
                    </a:p>
                  </a:txBody>
                  <a:tcPr/>
                </a:tc>
                <a:tc>
                  <a:txBody>
                    <a:bodyPr/>
                    <a:lstStyle/>
                    <a:p>
                      <a:pPr algn="ctr"/>
                      <a:r>
                        <a:rPr lang="en-US" sz="1100" dirty="0"/>
                        <a:t> Property Values 2017</a:t>
                      </a:r>
                    </a:p>
                  </a:txBody>
                  <a:tcPr/>
                </a:tc>
                <a:extLst>
                  <a:ext uri="{0D108BD9-81ED-4DB2-BD59-A6C34878D82A}">
                    <a16:rowId xmlns:a16="http://schemas.microsoft.com/office/drawing/2014/main" val="3955201315"/>
                  </a:ext>
                </a:extLst>
              </a:tr>
              <a:tr h="429371">
                <a:tc>
                  <a:txBody>
                    <a:bodyPr/>
                    <a:lstStyle/>
                    <a:p>
                      <a:pPr algn="ctr"/>
                      <a:r>
                        <a:rPr lang="en-US" sz="1100" baseline="0" dirty="0"/>
                        <a:t># of Property Crimes 2017</a:t>
                      </a:r>
                      <a:endParaRPr lang="en-US" sz="1100" dirty="0"/>
                    </a:p>
                  </a:txBody>
                  <a:tcPr/>
                </a:tc>
                <a:tc>
                  <a:txBody>
                    <a:bodyPr/>
                    <a:lstStyle/>
                    <a:p>
                      <a:pPr algn="ctr"/>
                      <a:r>
                        <a:rPr lang="en-US" sz="1200" dirty="0"/>
                        <a:t>0.4</a:t>
                      </a:r>
                    </a:p>
                  </a:txBody>
                  <a:tcPr/>
                </a:tc>
                <a:extLst>
                  <a:ext uri="{0D108BD9-81ED-4DB2-BD59-A6C34878D82A}">
                    <a16:rowId xmlns:a16="http://schemas.microsoft.com/office/drawing/2014/main" val="1882047852"/>
                  </a:ext>
                </a:extLst>
              </a:tr>
              <a:tr h="429371">
                <a:tc>
                  <a:txBody>
                    <a:bodyPr/>
                    <a:lstStyle/>
                    <a:p>
                      <a:pPr algn="ctr"/>
                      <a:r>
                        <a:rPr lang="en-US" sz="1100" dirty="0"/>
                        <a:t># of Violent Crimes 2017</a:t>
                      </a:r>
                    </a:p>
                  </a:txBody>
                  <a:tcPr/>
                </a:tc>
                <a:tc>
                  <a:txBody>
                    <a:bodyPr/>
                    <a:lstStyle/>
                    <a:p>
                      <a:pPr algn="ctr"/>
                      <a:r>
                        <a:rPr lang="en-US" sz="1200" dirty="0"/>
                        <a:t>-1</a:t>
                      </a:r>
                    </a:p>
                  </a:txBody>
                  <a:tcPr/>
                </a:tc>
                <a:extLst>
                  <a:ext uri="{0D108BD9-81ED-4DB2-BD59-A6C34878D82A}">
                    <a16:rowId xmlns:a16="http://schemas.microsoft.com/office/drawing/2014/main" val="1185361001"/>
                  </a:ext>
                </a:extLst>
              </a:tr>
              <a:tr h="286247">
                <a:tc>
                  <a:txBody>
                    <a:bodyPr/>
                    <a:lstStyle/>
                    <a:p>
                      <a:pPr algn="ctr"/>
                      <a:r>
                        <a:rPr lang="en-US" sz="1100" dirty="0"/>
                        <a:t>Constant</a:t>
                      </a:r>
                    </a:p>
                  </a:txBody>
                  <a:tcPr/>
                </a:tc>
                <a:tc>
                  <a:txBody>
                    <a:bodyPr/>
                    <a:lstStyle/>
                    <a:p>
                      <a:pPr algn="ctr"/>
                      <a:r>
                        <a:rPr lang="en-US" sz="1200" dirty="0"/>
                        <a:t>78.4</a:t>
                      </a:r>
                    </a:p>
                  </a:txBody>
                  <a:tcPr/>
                </a:tc>
                <a:extLst>
                  <a:ext uri="{0D108BD9-81ED-4DB2-BD59-A6C34878D82A}">
                    <a16:rowId xmlns:a16="http://schemas.microsoft.com/office/drawing/2014/main" val="368226517"/>
                  </a:ext>
                </a:extLst>
              </a:tr>
              <a:tr h="286247">
                <a:tc>
                  <a:txBody>
                    <a:bodyPr/>
                    <a:lstStyle/>
                    <a:p>
                      <a:pPr algn="ctr"/>
                      <a:r>
                        <a:rPr lang="en-US" sz="1100" dirty="0"/>
                        <a:t>Observations</a:t>
                      </a:r>
                    </a:p>
                  </a:txBody>
                  <a:tcPr/>
                </a:tc>
                <a:tc>
                  <a:txBody>
                    <a:bodyPr/>
                    <a:lstStyle/>
                    <a:p>
                      <a:pPr algn="ctr"/>
                      <a:r>
                        <a:rPr lang="en-US" sz="1200" dirty="0"/>
                        <a:t>61</a:t>
                      </a:r>
                    </a:p>
                  </a:txBody>
                  <a:tcPr/>
                </a:tc>
                <a:extLst>
                  <a:ext uri="{0D108BD9-81ED-4DB2-BD59-A6C34878D82A}">
                    <a16:rowId xmlns:a16="http://schemas.microsoft.com/office/drawing/2014/main" val="1757060569"/>
                  </a:ext>
                </a:extLst>
              </a:tr>
            </a:tbl>
          </a:graphicData>
        </a:graphic>
      </p:graphicFrame>
      <p:sp>
        <p:nvSpPr>
          <p:cNvPr id="3" name="TextBox 2"/>
          <p:cNvSpPr txBox="1"/>
          <p:nvPr/>
        </p:nvSpPr>
        <p:spPr>
          <a:xfrm>
            <a:off x="1463423" y="993023"/>
            <a:ext cx="21468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Data Analysis Results</a:t>
            </a:r>
          </a:p>
        </p:txBody>
      </p:sp>
      <p:sp>
        <p:nvSpPr>
          <p:cNvPr id="31" name="TextBox 30"/>
          <p:cNvSpPr txBox="1"/>
          <p:nvPr/>
        </p:nvSpPr>
        <p:spPr>
          <a:xfrm>
            <a:off x="473396" y="321176"/>
            <a:ext cx="413886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900" b="1" i="0" u="none" strike="noStrike" kern="1200" cap="none" spc="0" normalizeH="0" baseline="0" noProof="0" dirty="0">
                <a:ln>
                  <a:noFill/>
                </a:ln>
                <a:solidFill>
                  <a:prstClr val="white"/>
                </a:solidFill>
                <a:effectLst/>
                <a:uLnTx/>
                <a:uFillTx/>
                <a:latin typeface="Calibri" panose="020F0502020204030204"/>
                <a:ea typeface="+mn-ea"/>
                <a:cs typeface="+mn-cs"/>
              </a:rPr>
              <a:t>The Effect of Levels of Crime on Property Value  Controlling for Income</a:t>
            </a:r>
          </a:p>
        </p:txBody>
      </p:sp>
      <p:cxnSp>
        <p:nvCxnSpPr>
          <p:cNvPr id="33" name="Straight Connector 32"/>
          <p:cNvCxnSpPr/>
          <p:nvPr/>
        </p:nvCxnSpPr>
        <p:spPr>
          <a:xfrm>
            <a:off x="473396" y="993023"/>
            <a:ext cx="4138863"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4D344FF-A2F9-0645-9699-A0A62A8C872C}"/>
              </a:ext>
            </a:extLst>
          </p:cNvPr>
          <p:cNvSpPr/>
          <p:nvPr/>
        </p:nvSpPr>
        <p:spPr>
          <a:xfrm>
            <a:off x="5142031" y="257342"/>
            <a:ext cx="6754793" cy="6316713"/>
          </a:xfrm>
          <a:prstGeom prst="rect">
            <a:avLst/>
          </a:prstGeom>
          <a:solidFill>
            <a:srgbClr val="4D4D4D"/>
          </a:solidFill>
          <a:ln w="25400" cmpd="dbl">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bg1"/>
                </a:solidFill>
              </a:ln>
            </a:endParaRPr>
          </a:p>
        </p:txBody>
      </p:sp>
      <p:sp>
        <p:nvSpPr>
          <p:cNvPr id="5" name="TextBox 4">
            <a:extLst>
              <a:ext uri="{FF2B5EF4-FFF2-40B4-BE49-F238E27FC236}">
                <a16:creationId xmlns:a16="http://schemas.microsoft.com/office/drawing/2014/main" id="{3EF606B0-C316-7C4E-821D-98ABE240BE6F}"/>
              </a:ext>
            </a:extLst>
          </p:cNvPr>
          <p:cNvSpPr txBox="1"/>
          <p:nvPr/>
        </p:nvSpPr>
        <p:spPr>
          <a:xfrm>
            <a:off x="5388632" y="410029"/>
            <a:ext cx="6192982" cy="3231654"/>
          </a:xfrm>
          <a:prstGeom prst="rect">
            <a:avLst/>
          </a:prstGeom>
          <a:noFill/>
        </p:spPr>
        <p:txBody>
          <a:bodyPr wrap="square" rtlCol="0">
            <a:spAutoFit/>
          </a:bodyPr>
          <a:lstStyle/>
          <a:p>
            <a:pPr algn="ctr"/>
            <a:r>
              <a:rPr lang="en-US" sz="2800" dirty="0">
                <a:solidFill>
                  <a:schemeClr val="bg1"/>
                </a:solidFill>
              </a:rPr>
              <a:t>What is Going On?</a:t>
            </a:r>
          </a:p>
          <a:p>
            <a:r>
              <a:rPr lang="en-US" sz="2000" dirty="0">
                <a:solidFill>
                  <a:schemeClr val="bg1"/>
                </a:solidFill>
              </a:rPr>
              <a:t>Why does income affect the magnitude of crime’s effect?</a:t>
            </a:r>
          </a:p>
          <a:p>
            <a:endParaRPr lang="en-US" sz="2000" dirty="0">
              <a:solidFill>
                <a:schemeClr val="bg1"/>
              </a:solidFill>
            </a:endParaRPr>
          </a:p>
          <a:p>
            <a:r>
              <a:rPr lang="en-US" sz="2000" dirty="0">
                <a:solidFill>
                  <a:schemeClr val="accent1">
                    <a:lumMod val="40000"/>
                    <a:lumOff val="60000"/>
                  </a:schemeClr>
                </a:solidFill>
              </a:rPr>
              <a:t>Median income has an impact on property values as well</a:t>
            </a:r>
          </a:p>
          <a:p>
            <a:endParaRPr lang="en-US" sz="2000" dirty="0">
              <a:solidFill>
                <a:schemeClr val="bg1"/>
              </a:solidFill>
            </a:endParaRPr>
          </a:p>
          <a:p>
            <a:pPr algn="ctr"/>
            <a:r>
              <a:rPr lang="en-US" sz="2800" dirty="0">
                <a:solidFill>
                  <a:schemeClr val="bg1"/>
                </a:solidFill>
              </a:rPr>
              <a:t>Context</a:t>
            </a:r>
          </a:p>
          <a:p>
            <a:pPr algn="ctr"/>
            <a:r>
              <a:rPr lang="en-US" sz="2000" dirty="0">
                <a:solidFill>
                  <a:schemeClr val="bg1"/>
                </a:solidFill>
              </a:rPr>
              <a:t>Median size of a single family housing unit: 2426 square feet</a:t>
            </a:r>
          </a:p>
          <a:p>
            <a:pPr algn="ctr"/>
            <a:endParaRPr lang="en-US" sz="2800" dirty="0">
              <a:solidFill>
                <a:schemeClr val="bg1"/>
              </a:solidFill>
            </a:endParaRPr>
          </a:p>
        </p:txBody>
      </p:sp>
      <p:graphicFrame>
        <p:nvGraphicFramePr>
          <p:cNvPr id="14" name="Diagram 13">
            <a:extLst>
              <a:ext uri="{FF2B5EF4-FFF2-40B4-BE49-F238E27FC236}">
                <a16:creationId xmlns:a16="http://schemas.microsoft.com/office/drawing/2014/main" id="{550BD594-3D91-4A43-B1D5-7A02B5CF84F5}"/>
              </a:ext>
            </a:extLst>
          </p:cNvPr>
          <p:cNvGraphicFramePr/>
          <p:nvPr>
            <p:extLst>
              <p:ext uri="{D42A27DB-BD31-4B8C-83A1-F6EECF244321}">
                <p14:modId xmlns:p14="http://schemas.microsoft.com/office/powerpoint/2010/main" val="787740869"/>
              </p:ext>
            </p:extLst>
          </p:nvPr>
        </p:nvGraphicFramePr>
        <p:xfrm>
          <a:off x="6097808" y="3145614"/>
          <a:ext cx="4774629" cy="2359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57B91603-96D5-1743-8ED6-47EA4C238D9B}"/>
              </a:ext>
            </a:extLst>
          </p:cNvPr>
          <p:cNvGraphicFramePr/>
          <p:nvPr>
            <p:extLst>
              <p:ext uri="{D42A27DB-BD31-4B8C-83A1-F6EECF244321}">
                <p14:modId xmlns:p14="http://schemas.microsoft.com/office/powerpoint/2010/main" val="1996914356"/>
              </p:ext>
            </p:extLst>
          </p:nvPr>
        </p:nvGraphicFramePr>
        <p:xfrm>
          <a:off x="6132112" y="4584587"/>
          <a:ext cx="4774629" cy="23597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6">
            <a:extLst>
              <a:ext uri="{FF2B5EF4-FFF2-40B4-BE49-F238E27FC236}">
                <a16:creationId xmlns:a16="http://schemas.microsoft.com/office/drawing/2014/main" id="{B66DCF79-71D2-6F40-88FE-9757E07E8CBD}"/>
              </a:ext>
            </a:extLst>
          </p:cNvPr>
          <p:cNvSpPr>
            <a:spLocks noGrp="1"/>
          </p:cNvSpPr>
          <p:nvPr>
            <p:ph type="sldNum" sz="quarter" idx="12"/>
          </p:nvPr>
        </p:nvSpPr>
        <p:spPr>
          <a:xfrm>
            <a:off x="8636381" y="6318166"/>
            <a:ext cx="2743200" cy="365125"/>
          </a:xfrm>
        </p:spPr>
        <p:txBody>
          <a:bodyPr/>
          <a:lstStyle/>
          <a:p>
            <a:r>
              <a:rPr lang="en-US" dirty="0">
                <a:solidFill>
                  <a:schemeClr val="bg1"/>
                </a:solidFill>
              </a:rPr>
              <a:t>7</a:t>
            </a:r>
          </a:p>
        </p:txBody>
      </p:sp>
    </p:spTree>
    <p:extLst>
      <p:ext uri="{BB962C8B-B14F-4D97-AF65-F5344CB8AC3E}">
        <p14:creationId xmlns:p14="http://schemas.microsoft.com/office/powerpoint/2010/main" val="3790472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08058" y="4342132"/>
            <a:ext cx="3657600" cy="2158597"/>
          </a:xfrm>
        </p:spPr>
        <p:txBody>
          <a:bodyPr vert="horz" lIns="91440" tIns="45720" rIns="91440" bIns="45720" rtlCol="0" anchor="t">
            <a:normAutofit/>
          </a:bodyPr>
          <a:lstStyle/>
          <a:p>
            <a:pPr algn="ctr"/>
            <a:r>
              <a:rPr lang="en-US" sz="1800" b="1" dirty="0">
                <a:solidFill>
                  <a:schemeClr val="accent6">
                    <a:lumMod val="60000"/>
                    <a:lumOff val="40000"/>
                  </a:schemeClr>
                </a:solidFill>
              </a:rPr>
              <a:t>Each additional property crime increases the change in property value by $0.20/</a:t>
            </a:r>
            <a:r>
              <a:rPr lang="en-US" sz="1800" b="1" dirty="0" err="1">
                <a:solidFill>
                  <a:schemeClr val="accent6">
                    <a:lumMod val="60000"/>
                    <a:lumOff val="40000"/>
                  </a:schemeClr>
                </a:solidFill>
              </a:rPr>
              <a:t>sqft</a:t>
            </a:r>
            <a:br>
              <a:rPr lang="en-US" sz="1800" b="1" dirty="0">
                <a:solidFill>
                  <a:schemeClr val="accent6">
                    <a:lumMod val="60000"/>
                    <a:lumOff val="40000"/>
                  </a:schemeClr>
                </a:solidFill>
              </a:rPr>
            </a:br>
            <a:br>
              <a:rPr lang="en-US" sz="1800" b="1" dirty="0">
                <a:solidFill>
                  <a:schemeClr val="accent1">
                    <a:lumMod val="40000"/>
                    <a:lumOff val="60000"/>
                  </a:schemeClr>
                </a:solidFill>
              </a:rPr>
            </a:br>
            <a:r>
              <a:rPr lang="en-US" sz="1800" b="1" dirty="0">
                <a:solidFill>
                  <a:schemeClr val="accent2">
                    <a:lumMod val="60000"/>
                    <a:lumOff val="40000"/>
                  </a:schemeClr>
                </a:solidFill>
              </a:rPr>
              <a:t>Each additional violent crime reduces the change in property value by $0.20/</a:t>
            </a:r>
            <a:r>
              <a:rPr lang="en-US" sz="1800" b="1" dirty="0" err="1">
                <a:solidFill>
                  <a:schemeClr val="accent2">
                    <a:lumMod val="60000"/>
                    <a:lumOff val="40000"/>
                  </a:schemeClr>
                </a:solidFill>
              </a:rPr>
              <a:t>sqft</a:t>
            </a:r>
            <a:br>
              <a:rPr lang="en-US" sz="1800" b="1" dirty="0">
                <a:solidFill>
                  <a:schemeClr val="accent2">
                    <a:lumMod val="60000"/>
                    <a:lumOff val="40000"/>
                  </a:schemeClr>
                </a:solidFill>
              </a:rPr>
            </a:br>
            <a:endParaRPr lang="en-US" sz="1800" b="1" kern="1200" dirty="0">
              <a:solidFill>
                <a:schemeClr val="accent2">
                  <a:lumMod val="60000"/>
                  <a:lumOff val="40000"/>
                </a:schemeClr>
              </a:solidFill>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nvPr>
        </p:nvGraphicFramePr>
        <p:xfrm>
          <a:off x="766411" y="1357163"/>
          <a:ext cx="3540894" cy="1860607"/>
        </p:xfrm>
        <a:graphic>
          <a:graphicData uri="http://schemas.openxmlformats.org/drawingml/2006/table">
            <a:tbl>
              <a:tblPr firstRow="1" bandRow="1">
                <a:tableStyleId>{073A0DAA-6AF3-43AB-8588-CEC1D06C72B9}</a:tableStyleId>
              </a:tblPr>
              <a:tblGrid>
                <a:gridCol w="1770447">
                  <a:extLst>
                    <a:ext uri="{9D8B030D-6E8A-4147-A177-3AD203B41FA5}">
                      <a16:colId xmlns:a16="http://schemas.microsoft.com/office/drawing/2014/main" val="4146252412"/>
                    </a:ext>
                  </a:extLst>
                </a:gridCol>
                <a:gridCol w="1770447">
                  <a:extLst>
                    <a:ext uri="{9D8B030D-6E8A-4147-A177-3AD203B41FA5}">
                      <a16:colId xmlns:a16="http://schemas.microsoft.com/office/drawing/2014/main" val="1513489165"/>
                    </a:ext>
                  </a:extLst>
                </a:gridCol>
              </a:tblGrid>
              <a:tr h="429371">
                <a:tc>
                  <a:txBody>
                    <a:bodyPr/>
                    <a:lstStyle/>
                    <a:p>
                      <a:pPr algn="ctr"/>
                      <a:endParaRPr lang="en-US" sz="1100" dirty="0"/>
                    </a:p>
                  </a:txBody>
                  <a:tcPr/>
                </a:tc>
                <a:tc>
                  <a:txBody>
                    <a:bodyPr/>
                    <a:lstStyle/>
                    <a:p>
                      <a:pPr algn="ctr"/>
                      <a:r>
                        <a:rPr lang="en-US" sz="1100" dirty="0"/>
                        <a:t>Change in Property Values 15-17</a:t>
                      </a:r>
                    </a:p>
                  </a:txBody>
                  <a:tcPr/>
                </a:tc>
                <a:extLst>
                  <a:ext uri="{0D108BD9-81ED-4DB2-BD59-A6C34878D82A}">
                    <a16:rowId xmlns:a16="http://schemas.microsoft.com/office/drawing/2014/main" val="3955201315"/>
                  </a:ext>
                </a:extLst>
              </a:tr>
              <a:tr h="429371">
                <a:tc>
                  <a:txBody>
                    <a:bodyPr/>
                    <a:lstStyle/>
                    <a:p>
                      <a:pPr algn="ctr"/>
                      <a:r>
                        <a:rPr lang="en-US" sz="1100" dirty="0"/>
                        <a:t>Change</a:t>
                      </a:r>
                      <a:r>
                        <a:rPr lang="en-US" sz="1100" baseline="0" dirty="0"/>
                        <a:t> in Property Crimes 15-16</a:t>
                      </a:r>
                      <a:endParaRPr lang="en-US" sz="1100" dirty="0"/>
                    </a:p>
                  </a:txBody>
                  <a:tcPr/>
                </a:tc>
                <a:tc>
                  <a:txBody>
                    <a:bodyPr/>
                    <a:lstStyle/>
                    <a:p>
                      <a:pPr algn="ctr"/>
                      <a:r>
                        <a:rPr lang="en-US" sz="1200" dirty="0"/>
                        <a:t>0.2</a:t>
                      </a:r>
                    </a:p>
                  </a:txBody>
                  <a:tcPr/>
                </a:tc>
                <a:extLst>
                  <a:ext uri="{0D108BD9-81ED-4DB2-BD59-A6C34878D82A}">
                    <a16:rowId xmlns:a16="http://schemas.microsoft.com/office/drawing/2014/main" val="1882047852"/>
                  </a:ext>
                </a:extLst>
              </a:tr>
              <a:tr h="429371">
                <a:tc>
                  <a:txBody>
                    <a:bodyPr/>
                    <a:lstStyle/>
                    <a:p>
                      <a:pPr algn="ctr"/>
                      <a:r>
                        <a:rPr lang="en-US" sz="1100" dirty="0"/>
                        <a:t>Change in Violent Crimes 15-16</a:t>
                      </a:r>
                    </a:p>
                  </a:txBody>
                  <a:tcPr/>
                </a:tc>
                <a:tc>
                  <a:txBody>
                    <a:bodyPr/>
                    <a:lstStyle/>
                    <a:p>
                      <a:pPr algn="ctr"/>
                      <a:r>
                        <a:rPr lang="en-US" sz="1200" dirty="0"/>
                        <a:t>-0.2</a:t>
                      </a:r>
                    </a:p>
                  </a:txBody>
                  <a:tcPr/>
                </a:tc>
                <a:extLst>
                  <a:ext uri="{0D108BD9-81ED-4DB2-BD59-A6C34878D82A}">
                    <a16:rowId xmlns:a16="http://schemas.microsoft.com/office/drawing/2014/main" val="1185361001"/>
                  </a:ext>
                </a:extLst>
              </a:tr>
              <a:tr h="286247">
                <a:tc>
                  <a:txBody>
                    <a:bodyPr/>
                    <a:lstStyle/>
                    <a:p>
                      <a:pPr algn="ctr"/>
                      <a:r>
                        <a:rPr lang="en-US" sz="1100" dirty="0"/>
                        <a:t>Constant</a:t>
                      </a:r>
                    </a:p>
                  </a:txBody>
                  <a:tcPr/>
                </a:tc>
                <a:tc>
                  <a:txBody>
                    <a:bodyPr/>
                    <a:lstStyle/>
                    <a:p>
                      <a:pPr algn="ctr"/>
                      <a:r>
                        <a:rPr lang="en-US" sz="1200" dirty="0"/>
                        <a:t>22.2</a:t>
                      </a:r>
                    </a:p>
                  </a:txBody>
                  <a:tcPr/>
                </a:tc>
                <a:extLst>
                  <a:ext uri="{0D108BD9-81ED-4DB2-BD59-A6C34878D82A}">
                    <a16:rowId xmlns:a16="http://schemas.microsoft.com/office/drawing/2014/main" val="368226517"/>
                  </a:ext>
                </a:extLst>
              </a:tr>
              <a:tr h="286247">
                <a:tc>
                  <a:txBody>
                    <a:bodyPr/>
                    <a:lstStyle/>
                    <a:p>
                      <a:pPr algn="ctr"/>
                      <a:r>
                        <a:rPr lang="en-US" sz="1100" dirty="0"/>
                        <a:t>Observations</a:t>
                      </a:r>
                    </a:p>
                  </a:txBody>
                  <a:tcPr/>
                </a:tc>
                <a:tc>
                  <a:txBody>
                    <a:bodyPr/>
                    <a:lstStyle/>
                    <a:p>
                      <a:pPr algn="ctr"/>
                      <a:r>
                        <a:rPr lang="en-US" sz="1200" dirty="0"/>
                        <a:t>61</a:t>
                      </a:r>
                    </a:p>
                  </a:txBody>
                  <a:tcPr/>
                </a:tc>
                <a:extLst>
                  <a:ext uri="{0D108BD9-81ED-4DB2-BD59-A6C34878D82A}">
                    <a16:rowId xmlns:a16="http://schemas.microsoft.com/office/drawing/2014/main" val="1757060569"/>
                  </a:ext>
                </a:extLst>
              </a:tr>
            </a:tbl>
          </a:graphicData>
        </a:graphic>
      </p:graphicFrame>
      <p:sp>
        <p:nvSpPr>
          <p:cNvPr id="5" name="Rectangle 4"/>
          <p:cNvSpPr/>
          <p:nvPr/>
        </p:nvSpPr>
        <p:spPr>
          <a:xfrm>
            <a:off x="5142031" y="257342"/>
            <a:ext cx="6754793" cy="6316713"/>
          </a:xfrm>
          <a:prstGeom prst="rect">
            <a:avLst/>
          </a:prstGeom>
          <a:solidFill>
            <a:srgbClr val="4D4D4D"/>
          </a:solidFill>
          <a:ln w="25400" cmpd="dbl">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 name="TextBox 2"/>
          <p:cNvSpPr txBox="1"/>
          <p:nvPr/>
        </p:nvSpPr>
        <p:spPr>
          <a:xfrm>
            <a:off x="1463423" y="993023"/>
            <a:ext cx="21468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Data Analysis Results</a:t>
            </a:r>
          </a:p>
        </p:txBody>
      </p:sp>
      <p:sp>
        <p:nvSpPr>
          <p:cNvPr id="31" name="TextBox 30"/>
          <p:cNvSpPr txBox="1"/>
          <p:nvPr/>
        </p:nvSpPr>
        <p:spPr>
          <a:xfrm>
            <a:off x="473396" y="321176"/>
            <a:ext cx="41388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The Effect of Changes of Crime on Changes in Property Value  </a:t>
            </a:r>
          </a:p>
        </p:txBody>
      </p:sp>
      <p:cxnSp>
        <p:nvCxnSpPr>
          <p:cNvPr id="33" name="Straight Connector 32"/>
          <p:cNvCxnSpPr/>
          <p:nvPr/>
        </p:nvCxnSpPr>
        <p:spPr>
          <a:xfrm>
            <a:off x="473396" y="993023"/>
            <a:ext cx="4138863"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aphicFrame>
        <p:nvGraphicFramePr>
          <p:cNvPr id="37" name="Diagram 36"/>
          <p:cNvGraphicFramePr/>
          <p:nvPr>
            <p:extLst/>
          </p:nvPr>
        </p:nvGraphicFramePr>
        <p:xfrm>
          <a:off x="5526984" y="2803391"/>
          <a:ext cx="6125006" cy="1607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8B73D762-F0B2-154A-9256-AA4E5D169925}"/>
              </a:ext>
            </a:extLst>
          </p:cNvPr>
          <p:cNvSpPr>
            <a:spLocks noGrp="1"/>
          </p:cNvSpPr>
          <p:nvPr>
            <p:ph type="sldNum" sz="quarter" idx="12"/>
          </p:nvPr>
        </p:nvSpPr>
        <p:spPr>
          <a:xfrm>
            <a:off x="8589489" y="631068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15" name="TextBox 14"/>
          <p:cNvSpPr txBox="1"/>
          <p:nvPr/>
        </p:nvSpPr>
        <p:spPr>
          <a:xfrm>
            <a:off x="5638008" y="4466792"/>
            <a:ext cx="590296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+1 Property Crime = Increase of $485.2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+1 Violent Crime = Decrease of $485.2</a:t>
            </a:r>
          </a:p>
        </p:txBody>
      </p:sp>
      <p:sp>
        <p:nvSpPr>
          <p:cNvPr id="30" name="Right Arrow 29"/>
          <p:cNvSpPr/>
          <p:nvPr/>
        </p:nvSpPr>
        <p:spPr>
          <a:xfrm>
            <a:off x="4523382" y="4466792"/>
            <a:ext cx="1452880" cy="345440"/>
          </a:xfrm>
          <a:prstGeom prst="rightArrow">
            <a:avLst>
              <a:gd name="adj1" fmla="val 50000"/>
              <a:gd name="adj2" fmla="val 9705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ight Arrow 31"/>
          <p:cNvSpPr/>
          <p:nvPr/>
        </p:nvSpPr>
        <p:spPr>
          <a:xfrm>
            <a:off x="4523382" y="5595072"/>
            <a:ext cx="1452880" cy="345440"/>
          </a:xfrm>
          <a:prstGeom prst="rightArrow">
            <a:avLst>
              <a:gd name="adj1" fmla="val 50000"/>
              <a:gd name="adj2" fmla="val 9705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884784" y="2194691"/>
            <a:ext cx="34094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Context</a:t>
            </a:r>
          </a:p>
        </p:txBody>
      </p:sp>
      <p:sp>
        <p:nvSpPr>
          <p:cNvPr id="10" name="TextBox 9"/>
          <p:cNvSpPr txBox="1"/>
          <p:nvPr/>
        </p:nvSpPr>
        <p:spPr>
          <a:xfrm>
            <a:off x="5273307" y="639080"/>
            <a:ext cx="649224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Why is there a mismatch in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The housing market doesn’t immediately respond to changes in crime. To capture full effect, I analyzed changes for 2015-2017.</a:t>
            </a:r>
          </a:p>
        </p:txBody>
      </p:sp>
    </p:spTree>
    <p:extLst>
      <p:ext uri="{BB962C8B-B14F-4D97-AF65-F5344CB8AC3E}">
        <p14:creationId xmlns:p14="http://schemas.microsoft.com/office/powerpoint/2010/main" val="258675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dirty="0"/>
              <a:t>Future Directions</a:t>
            </a:r>
          </a:p>
        </p:txBody>
      </p:sp>
      <p:sp>
        <p:nvSpPr>
          <p:cNvPr id="3" name="Content Placeholder 2"/>
          <p:cNvSpPr>
            <a:spLocks noGrp="1"/>
          </p:cNvSpPr>
          <p:nvPr>
            <p:ph idx="1"/>
          </p:nvPr>
        </p:nvSpPr>
        <p:spPr>
          <a:xfrm>
            <a:off x="1136429" y="2278173"/>
            <a:ext cx="6467867" cy="3450613"/>
          </a:xfrm>
        </p:spPr>
        <p:txBody>
          <a:bodyPr anchor="ctr">
            <a:normAutofit lnSpcReduction="10000"/>
          </a:bodyPr>
          <a:lstStyle/>
          <a:p>
            <a:r>
              <a:rPr lang="en-US" sz="2400" dirty="0"/>
              <a:t>Can I fix the sources of error present in my process? </a:t>
            </a:r>
          </a:p>
          <a:p>
            <a:pPr lvl="1"/>
            <a:r>
              <a:rPr lang="en-US" sz="2000" dirty="0"/>
              <a:t>Why is property crime positive?</a:t>
            </a:r>
          </a:p>
          <a:p>
            <a:pPr lvl="1"/>
            <a:r>
              <a:rPr lang="en-US" sz="2000" dirty="0"/>
              <a:t>Find missing data</a:t>
            </a:r>
          </a:p>
          <a:p>
            <a:pPr lvl="1"/>
            <a:r>
              <a:rPr lang="en-US" sz="2000" dirty="0"/>
              <a:t>Add more controls </a:t>
            </a:r>
          </a:p>
          <a:p>
            <a:r>
              <a:rPr lang="en-US" sz="2400" dirty="0"/>
              <a:t>What is the effect of individual crime categories on property value</a:t>
            </a:r>
          </a:p>
          <a:p>
            <a:pPr lvl="1"/>
            <a:r>
              <a:rPr lang="en-US" sz="2000" dirty="0"/>
              <a:t>Murder, Theft, etc. </a:t>
            </a:r>
          </a:p>
          <a:p>
            <a:r>
              <a:rPr lang="en-US" sz="2400" dirty="0"/>
              <a:t>How do my results compare to other cities in the U.S?</a:t>
            </a:r>
          </a:p>
          <a:p>
            <a:pPr marL="0" indent="0">
              <a:buNone/>
            </a:pPr>
            <a:endParaRPr lang="en-US"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p compass">
            <a:extLst>
              <a:ext uri="{FF2B5EF4-FFF2-40B4-BE49-F238E27FC236}">
                <a16:creationId xmlns:a16="http://schemas.microsoft.com/office/drawing/2014/main" id="{380775AE-0DE8-40F3-AA33-7AFDD8B9B5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9FDDE7A5-40CD-AF48-A7AF-438D26920F7D}"/>
              </a:ext>
            </a:extLst>
          </p:cNvPr>
          <p:cNvSpPr>
            <a:spLocks noGrp="1"/>
          </p:cNvSpPr>
          <p:nvPr>
            <p:ph type="sldNum" sz="quarter" idx="12"/>
          </p:nvPr>
        </p:nvSpPr>
        <p:spPr>
          <a:xfrm>
            <a:off x="8610600" y="6356350"/>
            <a:ext cx="2743200" cy="365125"/>
          </a:xfrm>
        </p:spPr>
        <p:txBody>
          <a:bodyPr/>
          <a:lstStyle/>
          <a:p>
            <a:r>
              <a:rPr lang="en-US" dirty="0">
                <a:solidFill>
                  <a:schemeClr val="bg1"/>
                </a:solidFill>
              </a:rPr>
              <a:t>9</a:t>
            </a:r>
          </a:p>
        </p:txBody>
      </p:sp>
    </p:spTree>
    <p:extLst>
      <p:ext uri="{BB962C8B-B14F-4D97-AF65-F5344CB8AC3E}">
        <p14:creationId xmlns:p14="http://schemas.microsoft.com/office/powerpoint/2010/main" val="2870102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9332</TotalTime>
  <Words>1330</Words>
  <Application>Microsoft Macintosh PowerPoint</Application>
  <PresentationFormat>Widescreen</PresentationFormat>
  <Paragraphs>315</Paragraphs>
  <Slides>23</Slides>
  <Notes>20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Calibri Light</vt:lpstr>
      <vt:lpstr>Office Theme</vt:lpstr>
      <vt:lpstr>1_Office Theme</vt:lpstr>
      <vt:lpstr>How Does Crime Affect Housing Prices?</vt:lpstr>
      <vt:lpstr>Data Collection Methods</vt:lpstr>
      <vt:lpstr>PowerPoint Presentation</vt:lpstr>
      <vt:lpstr>PowerPoint Presentation</vt:lpstr>
      <vt:lpstr>PowerPoint Presentation</vt:lpstr>
      <vt:lpstr>Each additional property crime increases property value by $0.60/sqft  Each additional violent crime reduces property value by $1.50/sqft</vt:lpstr>
      <vt:lpstr>Each additional property crime increases property value by $0.40/sqft    Each additional violent crime reduces property value by $1.00/sqft</vt:lpstr>
      <vt:lpstr>Each additional property crime increases the change in property value by $0.20/sqft  Each additional violent crime reduces the change in property value by $0.20/sqft </vt:lpstr>
      <vt:lpstr>Future Directions</vt:lpstr>
      <vt:lpstr>How does crime affect housing prices across the U.S?</vt:lpstr>
      <vt:lpstr>Data Sample</vt:lpstr>
      <vt:lpstr>Regression Results</vt:lpstr>
      <vt:lpstr>Thank You!</vt:lpstr>
      <vt:lpstr>Appendix</vt:lpstr>
      <vt:lpstr>Results </vt:lpstr>
      <vt:lpstr>Property Crime</vt:lpstr>
      <vt:lpstr>Violent Crime</vt:lpstr>
      <vt:lpstr>PowerPoint Presentation</vt:lpstr>
      <vt:lpstr>PowerPoint Presentation</vt:lpstr>
      <vt:lpstr>PowerPoint Presentation</vt:lpstr>
      <vt:lpstr>PowerPoint Presentation</vt:lpstr>
      <vt:lpstr>PowerPoint Presentation</vt:lpstr>
      <vt:lpstr>Works cited</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dc:title>
  <dc:creator>Aaron Castillo</dc:creator>
  <cp:lastModifiedBy>Aaron Castillo</cp:lastModifiedBy>
  <cp:revision>88</cp:revision>
  <dcterms:created xsi:type="dcterms:W3CDTF">2018-08-06T15:03:20Z</dcterms:created>
  <dcterms:modified xsi:type="dcterms:W3CDTF">2018-08-16T22:03:51Z</dcterms:modified>
</cp:coreProperties>
</file>