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32461200" cy="4343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590" autoAdjust="0"/>
    <p:restoredTop sz="94650"/>
  </p:normalViewPr>
  <p:slideViewPr>
    <p:cSldViewPr snapToGrid="0" snapToObjects="1">
      <p:cViewPr>
        <p:scale>
          <a:sx n="28" d="100"/>
          <a:sy n="28" d="100"/>
        </p:scale>
        <p:origin x="1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James\Desktop\FinalHPS_Paper\FinalPaper_1.2.18\FinalEverything_1.16.18\DrewPSWQ_Figures\Excel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James\Desktop\FinalHPS_Paper\FinalPaper_1.2.18\FinalEverything_1.16.18\DrewPSWQ_Figures\Excel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Rate of Delay Discounting in Early SPN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Low PSWQ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Sheet3!$C$10:$C$12</c:f>
                <c:numCache>
                  <c:formatCode>General</c:formatCode>
                  <c:ptCount val="3"/>
                  <c:pt idx="0">
                    <c:v>0.51605435221268214</c:v>
                  </c:pt>
                  <c:pt idx="1">
                    <c:v>0.48154425108375198</c:v>
                  </c:pt>
                  <c:pt idx="2">
                    <c:v>0.4240724656862232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Sheet3!$A$10:$A$12</c:f>
              <c:strCache>
                <c:ptCount val="3"/>
                <c:pt idx="0">
                  <c:v>Early TodayTwoDays</c:v>
                </c:pt>
                <c:pt idx="1">
                  <c:v>Early TwoWeeksOneMonth</c:v>
                </c:pt>
                <c:pt idx="2">
                  <c:v>Early ThreeEightMonths</c:v>
                </c:pt>
              </c:strCache>
            </c:strRef>
          </c:cat>
          <c:val>
            <c:numRef>
              <c:f>Sheet3!$B$10:$B$12</c:f>
              <c:numCache>
                <c:formatCode>###0.0000</c:formatCode>
                <c:ptCount val="3"/>
                <c:pt idx="0">
                  <c:v>-2.4017208333333335</c:v>
                </c:pt>
                <c:pt idx="1">
                  <c:v>-2.5439999999999996</c:v>
                </c:pt>
                <c:pt idx="2">
                  <c:v>-2.0080437500000001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4B-E94E-8980-4F6E1A34C2EF}"/>
            </c:ext>
          </c:extLst>
        </c:ser>
        <c:ser>
          <c:idx val="1"/>
          <c:order val="1"/>
          <c:tx>
            <c:v>High PSWQ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Sheet3!$G$10:$G$12</c:f>
                <c:numCache>
                  <c:formatCode>General</c:formatCode>
                  <c:ptCount val="3"/>
                  <c:pt idx="0">
                    <c:v>0.47136742346617289</c:v>
                  </c:pt>
                  <c:pt idx="1">
                    <c:v>0.4745460528971282</c:v>
                  </c:pt>
                  <c:pt idx="2">
                    <c:v>0.43613891518979175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Sheet3!$A$10:$A$12</c:f>
              <c:strCache>
                <c:ptCount val="3"/>
                <c:pt idx="0">
                  <c:v>Early TodayTwoDays</c:v>
                </c:pt>
                <c:pt idx="1">
                  <c:v>Early TwoWeeksOneMonth</c:v>
                </c:pt>
                <c:pt idx="2">
                  <c:v>Early ThreeEightMonths</c:v>
                </c:pt>
              </c:strCache>
            </c:strRef>
          </c:cat>
          <c:val>
            <c:numRef>
              <c:f>Sheet3!$F$10:$F$12</c:f>
              <c:numCache>
                <c:formatCode>###0.0000</c:formatCode>
                <c:ptCount val="3"/>
                <c:pt idx="0">
                  <c:v>-1.6465000000000001</c:v>
                </c:pt>
                <c:pt idx="1">
                  <c:v>-1.5280673913043479</c:v>
                </c:pt>
                <c:pt idx="2">
                  <c:v>-1.6788934782608695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4B-E94E-8980-4F6E1A34C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042184"/>
        <c:axId val="438039232"/>
      </c:barChart>
      <c:catAx>
        <c:axId val="43804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8039232"/>
        <c:crosses val="autoZero"/>
        <c:auto val="1"/>
        <c:lblAlgn val="ctr"/>
        <c:lblOffset val="100"/>
        <c:noMultiLvlLbl val="0"/>
      </c:catAx>
      <c:valAx>
        <c:axId val="438039232"/>
        <c:scaling>
          <c:orientation val="minMax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SPN Amplitude</a:t>
                </a:r>
                <a:r>
                  <a:rPr lang="en-US" baseline="0"/>
                  <a:t> (uV)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##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8042184"/>
        <c:crosses val="autoZero"/>
        <c:crossBetween val="between"/>
        <c:majorUnit val="1"/>
        <c:minorUnit val="1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Rate of Delay</a:t>
            </a:r>
            <a:r>
              <a:rPr lang="en-US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Discounting in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Late SPN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Low PSWQ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Sheet3!$C$7:$C$9</c:f>
                <c:numCache>
                  <c:formatCode>General</c:formatCode>
                  <c:ptCount val="3"/>
                  <c:pt idx="0">
                    <c:v>0.52046540979407996</c:v>
                  </c:pt>
                  <c:pt idx="1">
                    <c:v>0.49098887047751122</c:v>
                  </c:pt>
                  <c:pt idx="2">
                    <c:v>0.36120418990142888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Sheet3!$A$7:$A$9</c:f>
              <c:strCache>
                <c:ptCount val="3"/>
                <c:pt idx="0">
                  <c:v>Late TodayTwoDays</c:v>
                </c:pt>
                <c:pt idx="1">
                  <c:v>Late TwoWeeksOneMonth</c:v>
                </c:pt>
                <c:pt idx="2">
                  <c:v>Late ThreeEightMonths</c:v>
                </c:pt>
              </c:strCache>
            </c:strRef>
          </c:cat>
          <c:val>
            <c:numRef>
              <c:f>Sheet3!$B$7:$B$9</c:f>
              <c:numCache>
                <c:formatCode>###0.0000</c:formatCode>
                <c:ptCount val="3"/>
                <c:pt idx="0">
                  <c:v>-3.3916374999999999</c:v>
                </c:pt>
                <c:pt idx="1">
                  <c:v>-2.8503104166666668</c:v>
                </c:pt>
                <c:pt idx="2">
                  <c:v>-2.4002104166666665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9-3E47-B5EA-92FCF9650C1E}"/>
            </c:ext>
          </c:extLst>
        </c:ser>
        <c:ser>
          <c:idx val="1"/>
          <c:order val="1"/>
          <c:tx>
            <c:v>High PSWQ</c:v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Sheet3!$G$7:$G$9</c:f>
                <c:numCache>
                  <c:formatCode>General</c:formatCode>
                  <c:ptCount val="3"/>
                  <c:pt idx="0">
                    <c:v>0.64836796235948835</c:v>
                  </c:pt>
                  <c:pt idx="1">
                    <c:v>0.74693953758350817</c:v>
                  </c:pt>
                  <c:pt idx="2">
                    <c:v>0.61147037366140045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Sheet3!$A$7:$A$9</c:f>
              <c:strCache>
                <c:ptCount val="3"/>
                <c:pt idx="0">
                  <c:v>Late TodayTwoDays</c:v>
                </c:pt>
                <c:pt idx="1">
                  <c:v>Late TwoWeeksOneMonth</c:v>
                </c:pt>
                <c:pt idx="2">
                  <c:v>Late ThreeEightMonths</c:v>
                </c:pt>
              </c:strCache>
            </c:strRef>
          </c:cat>
          <c:val>
            <c:numRef>
              <c:f>Sheet3!$F$7:$F$9</c:f>
              <c:numCache>
                <c:formatCode>###0.0000</c:formatCode>
                <c:ptCount val="3"/>
                <c:pt idx="0">
                  <c:v>-2.1959108695652172</c:v>
                </c:pt>
                <c:pt idx="1">
                  <c:v>-2.0798956521739127</c:v>
                </c:pt>
                <c:pt idx="2">
                  <c:v>-2.1629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19-3E47-B5EA-92FCF9650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022832"/>
        <c:axId val="438032016"/>
      </c:barChart>
      <c:catAx>
        <c:axId val="43802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032016"/>
        <c:crosses val="autoZero"/>
        <c:auto val="1"/>
        <c:lblAlgn val="ctr"/>
        <c:lblOffset val="100"/>
        <c:noMultiLvlLbl val="0"/>
      </c:catAx>
      <c:valAx>
        <c:axId val="43803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SPN</a:t>
                </a:r>
                <a:r>
                  <a:rPr lang="en-US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Amplitude (uV)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022832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96626-6175-604C-8AFF-7E11D7A9AAD7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C75A-1A22-EA4D-9214-B701AA3E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9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2.xml"/><Relationship Id="rId5" Type="http://schemas.openxmlformats.org/officeDocument/2006/relationships/image" Target="../media/image4.png"/><Relationship Id="rId15" Type="http://schemas.openxmlformats.org/officeDocument/2006/relationships/image" Target="../media/image12.gif"/><Relationship Id="rId10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22233376" y="6649691"/>
            <a:ext cx="10097089" cy="25590609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Arial Narrow" charset="0"/>
                <a:ea typeface="Arial Narrow" charset="0"/>
                <a:cs typeface="Arial Narrow" charset="0"/>
              </a:rPr>
              <a:t>anxious-apprehension was significantly predictive of Early (B = .35, p = .042) and Late SPN amplitude (B = .34, p = .048)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1427291" y="6649691"/>
            <a:ext cx="10097089" cy="25590609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3023758" y="6636245"/>
            <a:ext cx="10097089" cy="25590608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Percent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475192" y="6676819"/>
            <a:ext cx="10005656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Objectives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624694" y="18502836"/>
            <a:ext cx="97060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Right-handed Northwestern undergraduate participants completed surveys and an electroencephalogram (EEG) task. Correlations of chronic worry and an anticipatory event-related potential (ERP) were analyzed. Previous work has sought to understand anxious-apprehension in anticipation of errors, but not in reward-anticipation. The present study aimed to identify how anxious-apprehension can affect reward-anticipation, indexed by this ERP of interest.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472071" y="21821255"/>
            <a:ext cx="10005656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Methodology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750690" y="29459417"/>
            <a:ext cx="95180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Progression of a single trial in the Time Estimation paradigm utilized. Participants were asked to estimate 3.5 seconds and then press a response key when a Cue was displayed for 300 ms. An adaptive algorithm allowed participants to win ~67% of all trials by increasing or decreasing the window for correct responses. SPN was elicited and recorded in the 1000 </a:t>
            </a:r>
            <a:r>
              <a:rPr lang="en-US" sz="2800" dirty="0" err="1">
                <a:latin typeface="Arial Narrow" charset="0"/>
                <a:ea typeface="Arial Narrow" charset="0"/>
                <a:cs typeface="Arial Narrow" charset="0"/>
              </a:rPr>
              <a:t>ms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 leading up to Feedback. ITI = inter-trial interval. 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233377" y="6652636"/>
            <a:ext cx="10097088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Results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023758" y="30364209"/>
            <a:ext cx="10097088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Acknowledgments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086547" y="26268662"/>
            <a:ext cx="9971509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Future Directions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098458" y="20234392"/>
            <a:ext cx="9971509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Conclusions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298227" y="31297179"/>
            <a:ext cx="9551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This work was funded by </a:t>
            </a:r>
            <a:r>
              <a:rPr lang="en-US" sz="3200" dirty="0">
                <a:highlight>
                  <a:srgbClr val="FFFF00"/>
                </a:highlight>
                <a:latin typeface="Arial Narrow" charset="0"/>
                <a:ea typeface="Arial Narrow" charset="0"/>
                <a:cs typeface="Arial Narrow" charset="0"/>
              </a:rPr>
              <a:t>_____.</a:t>
            </a: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381539" y="14812115"/>
            <a:ext cx="9805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For both Early and Late SPN components, PSWQ self-report scores were positively correlated with peak amplitudes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3232894" y="27178606"/>
            <a:ext cx="9658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indent="-457200">
              <a:buFont typeface="Wingdings" charset="2"/>
              <a:buChar char="§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Utilize more diverse samples to study possible interaction(s) of mental illness and reward-anticipation in the general population</a:t>
            </a:r>
          </a:p>
          <a:p>
            <a:pPr marL="495300" indent="-457200">
              <a:buFont typeface="Wingdings" charset="2"/>
              <a:buChar char="§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Determine alternate pathways through which reward-anticipation and symptoms of anxiety interact besides decreased neural efficiency, using genetic analyses and MRI 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3232894" y="15595269"/>
            <a:ext cx="965803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Plots of SPN slope versus anxious-apprehension are shown at top. Slope of Early SPN was negatively correlated with higher PSWQ sums (B =       -.38, p = .041)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top left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]. Slope of the Late SPN was negatively correlated with higher PSWQ sums (B = -.46, p &lt; .01)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top right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]. </a:t>
            </a:r>
          </a:p>
          <a:p>
            <a:pPr algn="just"/>
            <a:endParaRPr lang="en-US" sz="1200" dirty="0">
              <a:latin typeface="Arial Narrow" charset="0"/>
              <a:ea typeface="Arial Narrow" charset="0"/>
              <a:cs typeface="Arial Narrow" charset="0"/>
            </a:endParaRPr>
          </a:p>
          <a:p>
            <a:pPr algn="just"/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Rates of delay discounting in Low (black) and High (red) PSWQ scorers are shown at bottom. Rate of discounting for Low scorers trended towards decreasing in Early SPN (B = -.337, p = .041)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bottom left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]. Rate of discounting for Low scorers similarly decreased with time (B = -.459,    p = .005)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bottom right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]. High PSWQ scorers did not show this decrease in discounting over time for either SPN component.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3233041" y="21167520"/>
            <a:ext cx="96381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Anxious-apprehension, indexed by scores on the PSWQ, was associated with a heightened SPN amplitude prior to reward feedback after controlling for confounds.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Anxious-apprehension was related to the SPN slope (the rate of change from more immediate to more distant rewards)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While SPN amplitude trended toward attenuation as rewards became more distant in the future, individuals with more chronic worry tended to display less attenuation regardless of reward delay.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3023758" y="6636245"/>
            <a:ext cx="10097088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Results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88988" y="6654142"/>
            <a:ext cx="10097089" cy="25613287"/>
            <a:chOff x="688988" y="6654142"/>
            <a:chExt cx="10097089" cy="25613287"/>
          </a:xfrm>
        </p:grpSpPr>
        <p:sp>
          <p:nvSpPr>
            <p:cNvPr id="29" name="Rectangle 28"/>
            <p:cNvSpPr/>
            <p:nvPr/>
          </p:nvSpPr>
          <p:spPr>
            <a:xfrm>
              <a:off x="688988" y="6676819"/>
              <a:ext cx="10097089" cy="25590610"/>
            </a:xfrm>
            <a:prstGeom prst="rect">
              <a:avLst/>
            </a:prstGeom>
            <a:solidFill>
              <a:schemeClr val="bg1"/>
            </a:solidFill>
            <a:ln w="1270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76074" y="6654142"/>
              <a:ext cx="9994392" cy="76944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</a:rPr>
                <a:t>Introduction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830703" y="7567341"/>
              <a:ext cx="9822197" cy="224676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800" b="1" dirty="0">
                  <a:latin typeface="Arial Narrow" charset="0"/>
                  <a:ea typeface="Arial Narrow" charset="0"/>
                  <a:cs typeface="Arial Narrow" charset="0"/>
                </a:rPr>
                <a:t>Diagnosis and treatment of anxiety disorders</a:t>
              </a:r>
            </a:p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400" dirty="0">
                  <a:latin typeface="Arial Narrow" charset="0"/>
                  <a:ea typeface="Arial Narrow" charset="0"/>
                  <a:cs typeface="Arial Narrow" charset="0"/>
                </a:rPr>
                <a:t>Electroencephalogram (EEG) provides a reliable, low-cost method for identifying biomarkers of risk for anxiety disorder development </a:t>
              </a:r>
            </a:p>
          </p:txBody>
        </p:sp>
        <p:sp>
          <p:nvSpPr>
            <p:cNvPr id="53" name="Text Box 3"/>
            <p:cNvSpPr txBox="1">
              <a:spLocks noChangeArrowheads="1"/>
            </p:cNvSpPr>
            <p:nvPr/>
          </p:nvSpPr>
          <p:spPr bwMode="auto">
            <a:xfrm>
              <a:off x="1035454" y="20386277"/>
              <a:ext cx="9526953" cy="33547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800" b="1" dirty="0">
                  <a:latin typeface="Arial Narrow" charset="0"/>
                  <a:ea typeface="Arial Narrow" charset="0"/>
                  <a:cs typeface="Arial Narrow" charset="0"/>
                </a:rPr>
                <a:t>Error-Processing and Reward-Processing in Anxiety Disorders</a:t>
              </a:r>
            </a:p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400" dirty="0">
                  <a:latin typeface="Arial Narrow" charset="0"/>
                  <a:ea typeface="Arial Narrow" charset="0"/>
                  <a:cs typeface="Arial Narrow" charset="0"/>
                </a:rPr>
                <a:t>Anxiety has often been studied in the context of aversive responses like losses and errors. In contrast, far fewer studies have tried to understand the role of anxiety in reward-processing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88589" y="30115262"/>
              <a:ext cx="949788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1. Anxiety and Depression Association of America, 2016 </a:t>
              </a:r>
            </a:p>
            <a:p>
              <a:pPr algn="just"/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2. </a:t>
              </a:r>
              <a:r>
                <a:rPr lang="en-US" sz="2400" dirty="0" err="1">
                  <a:latin typeface="Arial Narrow" charset="0"/>
                  <a:ea typeface="Arial Narrow" charset="0"/>
                  <a:cs typeface="Arial Narrow" charset="0"/>
                </a:rPr>
                <a:t>Nitschke</a:t>
              </a:r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, 1999</a:t>
              </a:r>
            </a:p>
            <a:p>
              <a:pPr algn="just"/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3. Simons, 2010 &amp; </a:t>
              </a:r>
              <a:r>
                <a:rPr lang="en-US" sz="2400" dirty="0" err="1">
                  <a:latin typeface="Arial Narrow" charset="0"/>
                  <a:ea typeface="Arial Narrow" charset="0"/>
                  <a:cs typeface="Arial Narrow" charset="0"/>
                </a:rPr>
                <a:t>Hajcak</a:t>
              </a:r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 et al., 2003a</a:t>
              </a:r>
            </a:p>
            <a:p>
              <a:pPr algn="just"/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4. Moser et. al., 2013</a:t>
              </a:r>
            </a:p>
            <a:p>
              <a:pPr algn="just"/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5. </a:t>
              </a:r>
              <a:r>
                <a:rPr lang="en-US" sz="2400" dirty="0" err="1">
                  <a:latin typeface="Arial Narrow" charset="0"/>
                  <a:ea typeface="Arial Narrow" charset="0"/>
                  <a:cs typeface="Arial Narrow" charset="0"/>
                </a:rPr>
                <a:t>Brunia</a:t>
              </a:r>
              <a:r>
                <a:rPr lang="en-US" sz="2400" dirty="0">
                  <a:latin typeface="Arial Narrow" charset="0"/>
                  <a:ea typeface="Arial Narrow" charset="0"/>
                  <a:cs typeface="Arial Narrow" charset="0"/>
                </a:rPr>
                <a:t>, 1988, &amp; Kotani et. al., 2008</a:t>
              </a:r>
            </a:p>
          </p:txBody>
        </p:sp>
      </p:grpSp>
      <p:sp>
        <p:nvSpPr>
          <p:cNvPr id="101" name="Text Box 3"/>
          <p:cNvSpPr txBox="1">
            <a:spLocks noChangeArrowheads="1"/>
          </p:cNvSpPr>
          <p:nvPr/>
        </p:nvSpPr>
        <p:spPr bwMode="auto">
          <a:xfrm>
            <a:off x="11495074" y="7655831"/>
            <a:ext cx="9954076" cy="286232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600" b="1" dirty="0"/>
              <a:t>Here, I investigated the stimulus-preceding negativity (SPN) in a population of undergraduates to understand how chronic cognitive worry may be associated with processes underlying reward-anticipation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688988" y="425300"/>
            <a:ext cx="42433764" cy="5861513"/>
            <a:chOff x="688988" y="0"/>
            <a:chExt cx="42433764" cy="5861513"/>
          </a:xfrm>
        </p:grpSpPr>
        <p:sp>
          <p:nvSpPr>
            <p:cNvPr id="28" name="Rectangle 27"/>
            <p:cNvSpPr/>
            <p:nvPr/>
          </p:nvSpPr>
          <p:spPr>
            <a:xfrm>
              <a:off x="688988" y="0"/>
              <a:ext cx="42433764" cy="58615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688988" y="5778766"/>
              <a:ext cx="42433764" cy="4"/>
            </a:xfrm>
            <a:prstGeom prst="line">
              <a:avLst/>
            </a:prstGeom>
            <a:ln w="2413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00503" y="519800"/>
              <a:ext cx="32461200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Uncovering Neural Correlates of Anxious-Apprehension in Anticipation of Rewards</a:t>
              </a:r>
            </a:p>
            <a:p>
              <a:pPr algn="ctr"/>
              <a:endPara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5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Andrew R. Kittleson</a:t>
              </a:r>
              <a:r>
                <a:rPr lang="en-US" sz="5400" baseline="300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sz="5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, James E. Glazer</a:t>
              </a:r>
              <a:r>
                <a:rPr lang="en-US" sz="5400" baseline="300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5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, and C. Robin Nusslock</a:t>
              </a:r>
              <a:r>
                <a:rPr lang="en-US" sz="5400" baseline="300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1,2</a:t>
              </a:r>
            </a:p>
            <a:p>
              <a:pPr algn="ctr"/>
              <a:endPara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sz="4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Departments of </a:t>
              </a:r>
              <a:r>
                <a:rPr lang="en-US" sz="4400" baseline="300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sz="4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Neurobiology and </a:t>
              </a:r>
              <a:r>
                <a:rPr lang="en-US" sz="4600" baseline="300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r>
                <a:rPr lang="en-US" sz="46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Psychology, Northwestern University, Evanston, IL </a:t>
              </a:r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V="1">
              <a:off x="688988" y="0"/>
              <a:ext cx="42433764" cy="4"/>
            </a:xfrm>
            <a:prstGeom prst="line">
              <a:avLst/>
            </a:prstGeom>
            <a:ln w="2413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9" name="Straight Connector 178"/>
          <p:cNvCxnSpPr/>
          <p:nvPr/>
        </p:nvCxnSpPr>
        <p:spPr>
          <a:xfrm>
            <a:off x="22709920" y="14558969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cxnSpLocks/>
          </p:cNvCxnSpPr>
          <p:nvPr/>
        </p:nvCxnSpPr>
        <p:spPr>
          <a:xfrm>
            <a:off x="27336349" y="9115005"/>
            <a:ext cx="721" cy="294800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9D4C4AB-F3B2-2E40-BC09-530E71BCA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3340" y="9288676"/>
            <a:ext cx="4931033" cy="26311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BA10D4-87E9-2642-AA18-E8BAB026F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1052" y="9288676"/>
            <a:ext cx="4675800" cy="263118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FE8D6988-16FC-CF44-B10B-70BC7CDF8040}"/>
              </a:ext>
            </a:extLst>
          </p:cNvPr>
          <p:cNvSpPr txBox="1"/>
          <p:nvPr/>
        </p:nvSpPr>
        <p:spPr>
          <a:xfrm>
            <a:off x="22285455" y="7607337"/>
            <a:ext cx="9980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Scalp map analysis of the SPN revealed two spatially and temporally distinguishable components across all participants, regardless of anxiety symptoms</a:t>
            </a:r>
            <a:endParaRPr 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3CD13F92-A763-E241-A541-C1706C0824A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6455" y="8612088"/>
            <a:ext cx="4572000" cy="3512909"/>
          </a:xfrm>
          <a:prstGeom prst="rect">
            <a:avLst/>
          </a:prstGeom>
        </p:spPr>
      </p:pic>
      <p:pic>
        <p:nvPicPr>
          <p:cNvPr id="52" name="Picture 51" descr="D:\Profiles\ark139\Pictures\EarlySPN.PNG">
            <a:extLst>
              <a:ext uri="{FF2B5EF4-FFF2-40B4-BE49-F238E27FC236}">
                <a16:creationId xmlns:a16="http://schemas.microsoft.com/office/drawing/2014/main" id="{D2B4F988-C007-674A-B5F3-3FDD2E5D5FF0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2845" r="617" b="4401"/>
          <a:stretch/>
        </p:blipFill>
        <p:spPr bwMode="auto">
          <a:xfrm>
            <a:off x="23441270" y="23034650"/>
            <a:ext cx="7650794" cy="44095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D:\Profiles\ark139\Pictures\LateSPN.PNG">
            <a:extLst>
              <a:ext uri="{FF2B5EF4-FFF2-40B4-BE49-F238E27FC236}">
                <a16:creationId xmlns:a16="http://schemas.microsoft.com/office/drawing/2014/main" id="{B8D2FE4E-A8FB-2341-AA6A-EE92092FA1C2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" t="2403" r="382" b="2162"/>
          <a:stretch/>
        </p:blipFill>
        <p:spPr bwMode="auto">
          <a:xfrm>
            <a:off x="23337652" y="26974587"/>
            <a:ext cx="7994738" cy="45915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EDD40E4-3E04-4264-9386-8890AE7F6B2E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22319546" y="16064421"/>
            <a:ext cx="4896815" cy="3834442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A2691BA6-DEE6-4ABC-8821-E0F4283EFAC6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27236356" y="16082592"/>
            <a:ext cx="4950530" cy="3816271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F007150-40B9-E941-8F9E-04B895E1E75B}"/>
              </a:ext>
            </a:extLst>
          </p:cNvPr>
          <p:cNvCxnSpPr/>
          <p:nvPr/>
        </p:nvCxnSpPr>
        <p:spPr>
          <a:xfrm>
            <a:off x="22712212" y="21836529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781E7D4-1A59-1A47-AEAA-DE5C0C9C6E6A}"/>
              </a:ext>
            </a:extLst>
          </p:cNvPr>
          <p:cNvSpPr txBox="1"/>
          <p:nvPr/>
        </p:nvSpPr>
        <p:spPr>
          <a:xfrm>
            <a:off x="22503190" y="31100147"/>
            <a:ext cx="9592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Average waveforms at C5 for Early SPN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top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 and at </a:t>
            </a:r>
            <a:r>
              <a:rPr lang="en-US" sz="2800" dirty="0" err="1">
                <a:latin typeface="Arial Narrow" charset="0"/>
                <a:ea typeface="Arial Narrow" charset="0"/>
                <a:cs typeface="Arial Narrow" charset="0"/>
              </a:rPr>
              <a:t>Pz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 for Late SPN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bottom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]. Time windows of interest for both waveforms are highlighted.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F2A9FD1-00D4-BC4C-AB36-668897146B5E}"/>
              </a:ext>
            </a:extLst>
          </p:cNvPr>
          <p:cNvSpPr txBox="1"/>
          <p:nvPr/>
        </p:nvSpPr>
        <p:spPr>
          <a:xfrm>
            <a:off x="969914" y="9932655"/>
            <a:ext cx="9658034" cy="10089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Currently, </a:t>
            </a:r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18.1% of the population</a:t>
            </a: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 of the United states has some form of anxiety disorder.</a:t>
            </a:r>
            <a:r>
              <a:rPr lang="en-US" sz="3200" baseline="30000" dirty="0">
                <a:latin typeface="Arial Narrow" charset="0"/>
                <a:ea typeface="Arial Narrow" charset="0"/>
                <a:cs typeface="Arial Narrow" charset="0"/>
              </a:rPr>
              <a:t>1</a:t>
            </a: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 Methods for diagnosis and treatment of anxiety disorders are lacking</a:t>
            </a:r>
          </a:p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Symptoms of anxiety disorders can be broken into two main dimensions that are distinguishable physiologically and behaviorally</a:t>
            </a:r>
            <a:r>
              <a:rPr lang="en-US" sz="3200" baseline="30000" dirty="0">
                <a:latin typeface="Arial Narrow" charset="0"/>
                <a:ea typeface="Arial Narrow" charset="0"/>
                <a:cs typeface="Arial Narrow" charset="0"/>
              </a:rPr>
              <a:t>2</a:t>
            </a:r>
          </a:p>
          <a:p>
            <a:pPr marL="2338730" lvl="1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Anxious-apprehension</a:t>
            </a: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 is characterized by cognitive components of worry and excessive or intrusive fretting</a:t>
            </a:r>
            <a:r>
              <a:rPr lang="en-US" sz="3200" baseline="30000" dirty="0">
                <a:latin typeface="Arial Narrow" charset="0"/>
                <a:ea typeface="Arial Narrow" charset="0"/>
                <a:cs typeface="Arial Narrow" charset="0"/>
              </a:rPr>
              <a:t>3</a:t>
            </a:r>
          </a:p>
          <a:p>
            <a:pPr marL="2338730" lvl="1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Anxious-arousal</a:t>
            </a: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 is characterized by increase in physical arousal and heightened activity of threat-detection systems</a:t>
            </a:r>
            <a:r>
              <a:rPr lang="en-US" sz="3200" baseline="30000" dirty="0">
                <a:latin typeface="Arial Narrow" charset="0"/>
                <a:ea typeface="Arial Narrow" charset="0"/>
                <a:cs typeface="Arial Narrow" charset="0"/>
              </a:rPr>
              <a:t>3</a:t>
            </a:r>
          </a:p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Biomarkers</a:t>
            </a: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 can be especially beneficial for identifying risk of development for anxiety disorders—noninvasive methods like electroencephalogram (EEG) are ideal</a:t>
            </a:r>
          </a:p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Event-related potentials (ERPs) recorded from EEG are useful in identifying individual differences in neural processes and can be used to </a:t>
            </a:r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predict risk of anxiety disorder development 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2575E33-831A-4B47-8DEC-C7181A76B831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527" y="8612088"/>
            <a:ext cx="4572000" cy="3432337"/>
          </a:xfrm>
          <a:prstGeom prst="rect">
            <a:avLst/>
          </a:prstGeom>
        </p:spPr>
      </p:pic>
      <p:graphicFrame>
        <p:nvGraphicFramePr>
          <p:cNvPr id="68" name="Chart 67">
            <a:extLst>
              <a:ext uri="{FF2B5EF4-FFF2-40B4-BE49-F238E27FC236}">
                <a16:creationId xmlns:a16="http://schemas.microsoft.com/office/drawing/2014/main" id="{5AC1E7FD-5D33-4ACD-9EB0-CDE938C41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171103"/>
              </p:ext>
            </p:extLst>
          </p:nvPr>
        </p:nvGraphicFramePr>
        <p:xfrm>
          <a:off x="33298880" y="12350478"/>
          <a:ext cx="4441747" cy="331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A39C7C0C-886C-4C7B-A90E-384C14DFE6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4100269"/>
              </p:ext>
            </p:extLst>
          </p:nvPr>
        </p:nvGraphicFramePr>
        <p:xfrm>
          <a:off x="38366553" y="12350478"/>
          <a:ext cx="4364436" cy="3314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352EE0E-0423-624F-B394-E10DF0FBA10D}"/>
              </a:ext>
            </a:extLst>
          </p:cNvPr>
          <p:cNvCxnSpPr>
            <a:cxnSpLocks/>
          </p:cNvCxnSpPr>
          <p:nvPr/>
        </p:nvCxnSpPr>
        <p:spPr>
          <a:xfrm>
            <a:off x="38061703" y="8819366"/>
            <a:ext cx="0" cy="6741889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71">
            <a:extLst>
              <a:ext uri="{FF2B5EF4-FFF2-40B4-BE49-F238E27FC236}">
                <a16:creationId xmlns:a16="http://schemas.microsoft.com/office/drawing/2014/main" id="{E71520A1-C48E-4D9C-A375-6388CBCA311D}"/>
              </a:ext>
            </a:extLst>
          </p:cNvPr>
          <p:cNvPicPr/>
          <p:nvPr/>
        </p:nvPicPr>
        <p:blipFill rotWithShape="1">
          <a:blip r:embed="rId12"/>
          <a:srcRect b="16664"/>
          <a:stretch/>
        </p:blipFill>
        <p:spPr>
          <a:xfrm>
            <a:off x="11495073" y="24496731"/>
            <a:ext cx="9954077" cy="5054641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3EFBE0D9-251F-4448-9BCA-CE601DDD3527}"/>
              </a:ext>
            </a:extLst>
          </p:cNvPr>
          <p:cNvSpPr txBox="1"/>
          <p:nvPr/>
        </p:nvSpPr>
        <p:spPr>
          <a:xfrm>
            <a:off x="33363975" y="7534329"/>
            <a:ext cx="9526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Immediate reward-anticipation elicited a more negative (enhanced) SPN slope than delayed reward-anticipation</a:t>
            </a:r>
            <a:endParaRPr 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D47B031-8BEC-E141-8286-CEA5151657A7}"/>
              </a:ext>
            </a:extLst>
          </p:cNvPr>
          <p:cNvSpPr txBox="1"/>
          <p:nvPr/>
        </p:nvSpPr>
        <p:spPr>
          <a:xfrm>
            <a:off x="11562701" y="22825714"/>
            <a:ext cx="9886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Participants (N = 47) completed the Penn State Worry Questionnaire (PSWQ) and a Time Estimation EEG paradigm to study anxious-apprehension and reward-anticipation</a:t>
            </a:r>
            <a:endParaRPr 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8953B43-64D1-ED48-A83E-CDE549E49097}"/>
              </a:ext>
            </a:extLst>
          </p:cNvPr>
          <p:cNvSpPr txBox="1"/>
          <p:nvPr/>
        </p:nvSpPr>
        <p:spPr>
          <a:xfrm>
            <a:off x="22503191" y="12086933"/>
            <a:ext cx="9526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The Early SPN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left pair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 from 1000-500 </a:t>
            </a:r>
            <a:r>
              <a:rPr lang="en-US" sz="2800" dirty="0" err="1">
                <a:latin typeface="Arial Narrow" charset="0"/>
                <a:ea typeface="Arial Narrow" charset="0"/>
                <a:cs typeface="Arial Narrow" charset="0"/>
              </a:rPr>
              <a:t>ms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 was maximal in </a:t>
            </a:r>
            <a:r>
              <a:rPr lang="en-US" sz="2800" dirty="0" err="1">
                <a:latin typeface="Arial Narrow" charset="0"/>
                <a:ea typeface="Arial Narrow" charset="0"/>
                <a:cs typeface="Arial Narrow" charset="0"/>
              </a:rPr>
              <a:t>centro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-temporal regions, and the Late SPN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right pair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 from 500-0 </a:t>
            </a:r>
            <a:r>
              <a:rPr lang="en-US" sz="2800" dirty="0" err="1">
                <a:latin typeface="Arial Narrow" charset="0"/>
                <a:ea typeface="Arial Narrow" charset="0"/>
                <a:cs typeface="Arial Narrow" charset="0"/>
              </a:rPr>
              <a:t>ms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 was maximal in central parietal regions. Each pair of scalp maps shows high PSWQ scorers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left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 and low PSWQ scorers [</a:t>
            </a:r>
            <a:r>
              <a:rPr lang="en-US" sz="2800" i="1" dirty="0">
                <a:latin typeface="Arial Narrow" charset="0"/>
                <a:ea typeface="Arial Narrow" charset="0"/>
                <a:cs typeface="Arial Narrow" charset="0"/>
              </a:rPr>
              <a:t>right</a:t>
            </a:r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] for Early and Late SPN components.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D8B7956-2214-5542-A37C-7B0A39E14AD1}"/>
              </a:ext>
            </a:extLst>
          </p:cNvPr>
          <p:cNvSpPr txBox="1"/>
          <p:nvPr/>
        </p:nvSpPr>
        <p:spPr>
          <a:xfrm>
            <a:off x="22503190" y="20154390"/>
            <a:ext cx="96636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Scatterplots correlations between PSWQ scores and both Early and Late SPN peak amplitude. Anxious-apprehension was significantly predictive of Early (B = .35, p = .042) and Late SPN amplitude (B = .34, p = .048).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DD89D7F-CEF3-D34E-A684-37EC752FC814}"/>
              </a:ext>
            </a:extLst>
          </p:cNvPr>
          <p:cNvSpPr txBox="1"/>
          <p:nvPr/>
        </p:nvSpPr>
        <p:spPr>
          <a:xfrm>
            <a:off x="22503189" y="22058216"/>
            <a:ext cx="9592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Early and Late SPN waveforms demonstrate blunting in high PSWQ scorers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E2FD477-9344-8B4F-A985-74F55538BF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668324" y="10891840"/>
            <a:ext cx="4125947" cy="31431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6C2EB75-DEB6-9A42-B80B-B3BF2505DD2D}"/>
              </a:ext>
            </a:extLst>
          </p:cNvPr>
          <p:cNvPicPr/>
          <p:nvPr/>
        </p:nvPicPr>
        <p:blipFill rotWithShape="1">
          <a:blip r:embed="rId8"/>
          <a:srcRect l="12430" t="6476" r="1049" b="12994"/>
          <a:stretch/>
        </p:blipFill>
        <p:spPr>
          <a:xfrm>
            <a:off x="16933589" y="15053912"/>
            <a:ext cx="4283242" cy="307320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EA07047-9D57-514C-8A7D-C0D0F88E6B8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9647" t="4476" r="13441" b="17254"/>
          <a:stretch/>
        </p:blipFill>
        <p:spPr>
          <a:xfrm>
            <a:off x="15222176" y="13301562"/>
            <a:ext cx="2210312" cy="27658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Bent Arrow 35">
            <a:extLst>
              <a:ext uri="{FF2B5EF4-FFF2-40B4-BE49-F238E27FC236}">
                <a16:creationId xmlns:a16="http://schemas.microsoft.com/office/drawing/2014/main" id="{B6403999-AD62-8D44-9FB9-3CC93B265B8D}"/>
              </a:ext>
            </a:extLst>
          </p:cNvPr>
          <p:cNvSpPr/>
          <p:nvPr/>
        </p:nvSpPr>
        <p:spPr>
          <a:xfrm rot="10800000" flipH="1">
            <a:off x="13840981" y="14053882"/>
            <a:ext cx="1381194" cy="1439445"/>
          </a:xfrm>
          <a:prstGeom prst="bentArrow">
            <a:avLst>
              <a:gd name="adj1" fmla="val 25000"/>
              <a:gd name="adj2" fmla="val 24569"/>
              <a:gd name="adj3" fmla="val 25000"/>
              <a:gd name="adj4" fmla="val 4375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Bent Arrow 90">
            <a:extLst>
              <a:ext uri="{FF2B5EF4-FFF2-40B4-BE49-F238E27FC236}">
                <a16:creationId xmlns:a16="http://schemas.microsoft.com/office/drawing/2014/main" id="{B8A38918-7A38-6D4A-A712-D771D8E8AD2C}"/>
              </a:ext>
            </a:extLst>
          </p:cNvPr>
          <p:cNvSpPr/>
          <p:nvPr/>
        </p:nvSpPr>
        <p:spPr>
          <a:xfrm rot="16200000" flipH="1" flipV="1">
            <a:off x="17562705" y="13694141"/>
            <a:ext cx="1226917" cy="1466085"/>
          </a:xfrm>
          <a:prstGeom prst="bentArrow">
            <a:avLst>
              <a:gd name="adj1" fmla="val 25000"/>
              <a:gd name="adj2" fmla="val 24569"/>
              <a:gd name="adj3" fmla="val 25000"/>
              <a:gd name="adj4" fmla="val 4375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8AE357D1-9874-6641-810D-79DCC12263D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168" y="2573714"/>
            <a:ext cx="5483159" cy="1321862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D0C2EBB0-5922-1A47-8416-91F6ACE98D6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931" y="2693740"/>
            <a:ext cx="5483159" cy="1321862"/>
          </a:xfrm>
          <a:prstGeom prst="rect">
            <a:avLst/>
          </a:prstGeom>
        </p:spPr>
      </p:pic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6BAC929-6153-194B-A296-4A86D89A33A1}"/>
              </a:ext>
            </a:extLst>
          </p:cNvPr>
          <p:cNvCxnSpPr/>
          <p:nvPr/>
        </p:nvCxnSpPr>
        <p:spPr>
          <a:xfrm>
            <a:off x="1201270" y="20181961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3A9FC9C1-EAF8-4F48-91C7-81CF9B572000}"/>
              </a:ext>
            </a:extLst>
          </p:cNvPr>
          <p:cNvSpPr txBox="1"/>
          <p:nvPr/>
        </p:nvSpPr>
        <p:spPr>
          <a:xfrm>
            <a:off x="761691" y="29150818"/>
            <a:ext cx="10005656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References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6251076-6950-8F4B-A5BC-650E8825E2FF}"/>
              </a:ext>
            </a:extLst>
          </p:cNvPr>
          <p:cNvSpPr txBox="1"/>
          <p:nvPr/>
        </p:nvSpPr>
        <p:spPr>
          <a:xfrm>
            <a:off x="922801" y="23990264"/>
            <a:ext cx="9863275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Elevated neural activity during error-processing is most strongly associated with anxious-apprehension, with little or no relation to anxious-arousal</a:t>
            </a:r>
            <a:r>
              <a:rPr lang="en-US" sz="3200" baseline="30000" dirty="0">
                <a:latin typeface="Arial Narrow" charset="0"/>
                <a:ea typeface="Arial Narrow" charset="0"/>
                <a:cs typeface="Arial Narrow" charset="0"/>
              </a:rPr>
              <a:t>4</a:t>
            </a:r>
          </a:p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Penn State Worry Questionnaire (PSWQ) </a:t>
            </a: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provides a valid index of anxious-apprehension symptoms</a:t>
            </a:r>
          </a:p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dirty="0">
                <a:latin typeface="Arial Narrow" charset="0"/>
                <a:ea typeface="Arial Narrow" charset="0"/>
                <a:cs typeface="Arial Narrow" charset="0"/>
              </a:rPr>
              <a:t>The stimulus-preceding negativity (SPN) is an anticipatory ERP that indexes neural efficiency and focus on a given task</a:t>
            </a:r>
            <a:r>
              <a:rPr lang="en-US" sz="3200" baseline="30000" dirty="0">
                <a:latin typeface="Arial Narrow" charset="0"/>
                <a:ea typeface="Arial Narrow" charset="0"/>
                <a:cs typeface="Arial Narrow" charset="0"/>
              </a:rPr>
              <a:t>5</a:t>
            </a:r>
          </a:p>
          <a:p>
            <a:pPr marL="495300" indent="-457200">
              <a:spcAft>
                <a:spcPts val="1000"/>
              </a:spcAft>
              <a:buFont typeface="Wingdings" charset="2"/>
              <a:buChar char="§"/>
            </a:pPr>
            <a:r>
              <a:rPr lang="en-US" sz="3200" b="1" dirty="0">
                <a:latin typeface="Arial Narrow" charset="0"/>
                <a:ea typeface="Arial Narrow" charset="0"/>
                <a:cs typeface="Arial Narrow" charset="0"/>
              </a:rPr>
              <a:t>SPN in reward-processing could provide a new way of identifying risk for anxiety disorder development</a:t>
            </a:r>
          </a:p>
        </p:txBody>
      </p:sp>
    </p:spTree>
    <p:extLst>
      <p:ext uri="{BB962C8B-B14F-4D97-AF65-F5344CB8AC3E}">
        <p14:creationId xmlns:p14="http://schemas.microsoft.com/office/powerpoint/2010/main" val="28747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14698</TotalTime>
  <Words>1074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Ryan Kittleson</dc:creator>
  <cp:lastModifiedBy>Andrew Ryan Kittleson</cp:lastModifiedBy>
  <cp:revision>239</cp:revision>
  <cp:lastPrinted>2017-07-31T20:29:53Z</cp:lastPrinted>
  <dcterms:created xsi:type="dcterms:W3CDTF">2017-07-21T03:24:17Z</dcterms:created>
  <dcterms:modified xsi:type="dcterms:W3CDTF">2018-05-29T03:01:12Z</dcterms:modified>
</cp:coreProperties>
</file>