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76" r:id="rId3"/>
    <p:sldId id="272" r:id="rId4"/>
    <p:sldId id="270" r:id="rId5"/>
    <p:sldId id="279" r:id="rId6"/>
    <p:sldId id="273" r:id="rId7"/>
    <p:sldId id="274" r:id="rId8"/>
    <p:sldId id="275" r:id="rId9"/>
    <p:sldId id="280" r:id="rId10"/>
    <p:sldId id="271" r:id="rId11"/>
    <p:sldId id="277" r:id="rId12"/>
    <p:sldId id="286" r:id="rId13"/>
    <p:sldId id="291" r:id="rId14"/>
    <p:sldId id="285" r:id="rId15"/>
    <p:sldId id="290" r:id="rId16"/>
    <p:sldId id="283" r:id="rId17"/>
    <p:sldId id="289" r:id="rId18"/>
    <p:sldId id="284" r:id="rId19"/>
    <p:sldId id="278" r:id="rId20"/>
    <p:sldId id="287" r:id="rId21"/>
    <p:sldId id="288" r:id="rId22"/>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FBF5A5-0B69-4621-834D-B97D57A15369}">
          <p14:sldIdLst>
            <p14:sldId id="256"/>
            <p14:sldId id="276"/>
            <p14:sldId id="272"/>
            <p14:sldId id="270"/>
            <p14:sldId id="279"/>
            <p14:sldId id="273"/>
            <p14:sldId id="274"/>
            <p14:sldId id="275"/>
            <p14:sldId id="280"/>
            <p14:sldId id="271"/>
            <p14:sldId id="277"/>
            <p14:sldId id="286"/>
            <p14:sldId id="291"/>
            <p14:sldId id="285"/>
            <p14:sldId id="290"/>
            <p14:sldId id="283"/>
            <p14:sldId id="289"/>
            <p14:sldId id="284"/>
            <p14:sldId id="278"/>
            <p14:sldId id="287"/>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C7267-8AAB-4990-A5F0-67F4A1BD5E56}" v="9" dt="2023-07-11T15:45:50.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47" autoAdjust="0"/>
  </p:normalViewPr>
  <p:slideViewPr>
    <p:cSldViewPr snapToGrid="0" snapToObjects="1">
      <p:cViewPr varScale="1">
        <p:scale>
          <a:sx n="73" d="100"/>
          <a:sy n="73" d="100"/>
        </p:scale>
        <p:origin x="1738" y="5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Guarino" userId="b198c87e-8d07-4414-b5ef-1ec2d29a4182" providerId="ADAL" clId="{11DC7267-8AAB-4990-A5F0-67F4A1BD5E56}"/>
    <pc:docChg chg="undo custSel modSld modNotesMaster modHandout">
      <pc:chgData name="Nikki Guarino" userId="b198c87e-8d07-4414-b5ef-1ec2d29a4182" providerId="ADAL" clId="{11DC7267-8AAB-4990-A5F0-67F4A1BD5E56}" dt="2023-07-11T15:46:38.329" v="29" actId="170"/>
      <pc:docMkLst>
        <pc:docMk/>
      </pc:docMkLst>
      <pc:sldChg chg="addSp delSp modSp mod">
        <pc:chgData name="Nikki Guarino" userId="b198c87e-8d07-4414-b5ef-1ec2d29a4182" providerId="ADAL" clId="{11DC7267-8AAB-4990-A5F0-67F4A1BD5E56}" dt="2023-07-11T15:46:38.329" v="29" actId="170"/>
        <pc:sldMkLst>
          <pc:docMk/>
          <pc:sldMk cId="4127458756" sldId="286"/>
        </pc:sldMkLst>
        <pc:spChg chg="add del">
          <ac:chgData name="Nikki Guarino" userId="b198c87e-8d07-4414-b5ef-1ec2d29a4182" providerId="ADAL" clId="{11DC7267-8AAB-4990-A5F0-67F4A1BD5E56}" dt="2023-07-11T15:45:01.170" v="14" actId="478"/>
          <ac:spMkLst>
            <pc:docMk/>
            <pc:sldMk cId="4127458756" sldId="286"/>
            <ac:spMk id="2" creationId="{C85E6EB1-F28B-A716-F50E-B1940D7816D3}"/>
          </ac:spMkLst>
        </pc:spChg>
        <pc:spChg chg="add del mod">
          <ac:chgData name="Nikki Guarino" userId="b198c87e-8d07-4414-b5ef-1ec2d29a4182" providerId="ADAL" clId="{11DC7267-8AAB-4990-A5F0-67F4A1BD5E56}" dt="2023-07-11T15:45:01.170" v="14" actId="478"/>
          <ac:spMkLst>
            <pc:docMk/>
            <pc:sldMk cId="4127458756" sldId="286"/>
            <ac:spMk id="3" creationId="{0BFE240D-1EFD-1DBC-8032-0C77975340B1}"/>
          </ac:spMkLst>
        </pc:spChg>
        <pc:spChg chg="mod ord">
          <ac:chgData name="Nikki Guarino" userId="b198c87e-8d07-4414-b5ef-1ec2d29a4182" providerId="ADAL" clId="{11DC7267-8AAB-4990-A5F0-67F4A1BD5E56}" dt="2023-07-11T15:46:38.329" v="29" actId="170"/>
          <ac:spMkLst>
            <pc:docMk/>
            <pc:sldMk cId="4127458756" sldId="286"/>
            <ac:spMk id="10" creationId="{F989CE2F-241F-E5DA-4992-098265E71C10}"/>
          </ac:spMkLst>
        </pc:spChg>
        <pc:graphicFrameChg chg="add del mod">
          <ac:chgData name="Nikki Guarino" userId="b198c87e-8d07-4414-b5ef-1ec2d29a4182" providerId="ADAL" clId="{11DC7267-8AAB-4990-A5F0-67F4A1BD5E56}" dt="2023-07-11T15:45:50.665" v="22"/>
          <ac:graphicFrameMkLst>
            <pc:docMk/>
            <pc:sldMk cId="4127458756" sldId="286"/>
            <ac:graphicFrameMk id="5" creationId="{BA127FBF-42CC-0A73-680F-50707E0743D7}"/>
          </ac:graphicFrameMkLst>
        </pc:graphicFrameChg>
        <pc:picChg chg="add mod">
          <ac:chgData name="Nikki Guarino" userId="b198c87e-8d07-4414-b5ef-1ec2d29a4182" providerId="ADAL" clId="{11DC7267-8AAB-4990-A5F0-67F4A1BD5E56}" dt="2023-07-11T15:46:28.009" v="28" actId="1076"/>
          <ac:picMkLst>
            <pc:docMk/>
            <pc:sldMk cId="4127458756" sldId="286"/>
            <ac:picMk id="6" creationId="{87A1CCF4-BF08-6595-50F1-7B1ED0ED6F8D}"/>
          </ac:picMkLst>
        </pc:picChg>
        <pc:picChg chg="add del">
          <ac:chgData name="Nikki Guarino" userId="b198c87e-8d07-4414-b5ef-1ec2d29a4182" providerId="ADAL" clId="{11DC7267-8AAB-4990-A5F0-67F4A1BD5E56}" dt="2023-07-11T15:45:59.766" v="24" actId="478"/>
          <ac:picMkLst>
            <pc:docMk/>
            <pc:sldMk cId="4127458756" sldId="286"/>
            <ac:picMk id="9" creationId="{FBF4FC5E-BA62-445E-4B77-7D053F38A7A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E6D1952-4C8C-594A-8D47-CC3EBD31CD69}" type="datetimeFigureOut">
              <a:rPr lang="en-US" smtClean="0"/>
              <a:t>6/29/2023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AE82BA9-193E-D440-8A2C-9653656F2AE3}" type="datetimeFigureOut">
              <a:rPr lang="en-US" smtClean="0"/>
              <a:t>6/29/2023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l.org/community-organizations-directory/25482/rice-child-family-center-daniel-f-ada-l-rice-child-family-cen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0</a:t>
            </a:fld>
            <a:endParaRPr lang="en-US"/>
          </a:p>
        </p:txBody>
      </p:sp>
    </p:spTree>
    <p:extLst>
      <p:ext uri="{BB962C8B-B14F-4D97-AF65-F5344CB8AC3E}">
        <p14:creationId xmlns:p14="http://schemas.microsoft.com/office/powerpoint/2010/main" val="421289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wanted to learn about the following programs and topics. I’m not going to describe the goals for each of these because it will take too long, but this gives you a sense of the kinds of programs the district wanted to hear about from their community members. For example, they wanted to know about how to improve African Centered Curriculum and whether to expand it from Oakton Elementary School and how to ensure the two-way bilingual Spanish immersion programs would meet the needs of the students the program intends to serve.</a:t>
            </a:r>
          </a:p>
          <a:p>
            <a:endParaRPr lang="en-US" dirty="0"/>
          </a:p>
          <a:p>
            <a:r>
              <a:rPr lang="en-US" dirty="0"/>
              <a:t>Specialty programs:</a:t>
            </a:r>
          </a:p>
          <a:p>
            <a:pPr marL="181240" indent="-181240">
              <a:buFont typeface="Arial" panose="020B0604020202020204" pitchFamily="34" charset="0"/>
              <a:buChar char="•"/>
            </a:pPr>
            <a:r>
              <a:rPr lang="en-US" dirty="0"/>
              <a:t>RISE at King Arts: </a:t>
            </a:r>
            <a:r>
              <a:rPr lang="en-US" b="0" i="0" dirty="0">
                <a:solidFill>
                  <a:srgbClr val="231F20"/>
                </a:solidFill>
                <a:effectLst/>
                <a:latin typeface="Lato" panose="020F0502020204030203" pitchFamily="34" charset="0"/>
              </a:rPr>
              <a:t>self-contained, special education program which provides a supportive and rigorous educational experience for students who present with moderate to significant disabilities and require special education instruction for more than 50 percent of the school day. (https://www.district65.net/Page/2515)</a:t>
            </a:r>
            <a:endParaRPr lang="en-US" dirty="0"/>
          </a:p>
          <a:p>
            <a:pPr marL="181240" indent="-181240">
              <a:buFont typeface="Arial" panose="020B0604020202020204" pitchFamily="34" charset="0"/>
              <a:buChar char="•"/>
            </a:pPr>
            <a:r>
              <a:rPr lang="en-US" dirty="0"/>
              <a:t>Rice Children’s Center: </a:t>
            </a:r>
            <a:r>
              <a:rPr lang="en-US" b="1" i="0" u="sng" dirty="0">
                <a:solidFill>
                  <a:srgbClr val="666666"/>
                </a:solidFill>
                <a:effectLst/>
                <a:latin typeface="Open Sans" panose="020B0606030504020204" pitchFamily="34" charset="0"/>
                <a:hlinkClick r:id="rId3"/>
              </a:rPr>
              <a:t>Rice</a:t>
            </a:r>
            <a:r>
              <a:rPr lang="en-US" b="0" i="0" dirty="0">
                <a:solidFill>
                  <a:srgbClr val="111111"/>
                </a:solidFill>
                <a:effectLst/>
                <a:latin typeface="Open Sans" panose="020B0606030504020204" pitchFamily="34" charset="0"/>
              </a:rPr>
              <a:t> is a residential treatment center and school for kids between the ages of 8 and 15 who are experiencing severe emotional, behavioral or mental health needs. (https://evanstonroundtable.com/2023/01/04/a-glimpse-inside-rice-evanstons-own-residential-school/)</a:t>
            </a:r>
          </a:p>
          <a:p>
            <a:pPr marL="181240" indent="-181240">
              <a:buFont typeface="Arial" panose="020B0604020202020204" pitchFamily="34" charset="0"/>
              <a:buChar char="•"/>
            </a:pPr>
            <a:r>
              <a:rPr lang="en-US" b="0" i="0" dirty="0">
                <a:solidFill>
                  <a:srgbClr val="111111"/>
                </a:solidFill>
                <a:effectLst/>
                <a:latin typeface="Open Sans" panose="020B0606030504020204" pitchFamily="34" charset="0"/>
              </a:rPr>
              <a:t>STEP: </a:t>
            </a:r>
            <a:r>
              <a:rPr lang="en-US" b="0" i="0" dirty="0">
                <a:solidFill>
                  <a:srgbClr val="231F20"/>
                </a:solidFill>
                <a:effectLst/>
                <a:latin typeface="Lato" panose="020F0502020204030203" pitchFamily="34" charset="0"/>
              </a:rPr>
              <a:t>a self-contained, special education program primarily for students who have an Autism Spectrum Disorder.</a:t>
            </a:r>
            <a:r>
              <a:rPr lang="en-US" b="0" i="0" dirty="0">
                <a:solidFill>
                  <a:srgbClr val="111111"/>
                </a:solidFill>
                <a:effectLst/>
                <a:latin typeface="Open Sans" panose="020B0606030504020204" pitchFamily="34" charset="0"/>
              </a:rPr>
              <a:t> (</a:t>
            </a:r>
            <a:r>
              <a:rPr lang="en-US" b="0" i="0" dirty="0">
                <a:solidFill>
                  <a:srgbClr val="231F20"/>
                </a:solidFill>
                <a:effectLst/>
                <a:latin typeface="Lato" panose="020F0502020204030203" pitchFamily="34" charset="0"/>
              </a:rPr>
              <a:t>https://www.district65.net/Page/2515</a:t>
            </a:r>
            <a:r>
              <a:rPr lang="en-US" b="0" i="0" dirty="0">
                <a:solidFill>
                  <a:srgbClr val="111111"/>
                </a:solidFill>
                <a:effectLst/>
                <a:latin typeface="Open Sans" panose="020B0606030504020204" pitchFamily="34" charset="0"/>
              </a:rPr>
              <a:t>)</a:t>
            </a:r>
          </a:p>
          <a:p>
            <a:pPr marL="181240" indent="-181240">
              <a:buFont typeface="Arial" panose="020B0604020202020204" pitchFamily="34" charset="0"/>
              <a:buChar char="•"/>
            </a:pPr>
            <a:r>
              <a:rPr lang="en-US" b="0" i="0" dirty="0">
                <a:solidFill>
                  <a:srgbClr val="111111"/>
                </a:solidFill>
                <a:effectLst/>
                <a:latin typeface="Open Sans" panose="020B0606030504020204" pitchFamily="34" charset="0"/>
              </a:rPr>
              <a:t>Park School: a self-contained therapeutic public school day program for students having substantial physical and cognitive disabilities. (ages 3-21) (https://evanstonroundtable.com/2018/10/31/</a:t>
            </a:r>
            <a:r>
              <a:rPr lang="en-US" b="0" i="0">
                <a:solidFill>
                  <a:srgbClr val="111111"/>
                </a:solidFill>
                <a:effectLst/>
                <a:latin typeface="Open Sans" panose="020B0606030504020204" pitchFamily="34" charset="0"/>
              </a:rPr>
              <a:t>park-schools-playground-it-took-a-village/)</a:t>
            </a:r>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9</a:t>
            </a:fld>
            <a:endParaRPr lang="en-US"/>
          </a:p>
        </p:txBody>
      </p:sp>
    </p:spTree>
    <p:extLst>
      <p:ext uri="{BB962C8B-B14F-4D97-AF65-F5344CB8AC3E}">
        <p14:creationId xmlns:p14="http://schemas.microsoft.com/office/powerpoint/2010/main" val="15427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latin typeface="Calibri" panose="020F0502020204030204" pitchFamily="34" charset="0"/>
              </a:rPr>
              <a:t>Methods/Procedures</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Timeline of practicum activities</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Details about what you did and how you did it</a:t>
            </a:r>
          </a:p>
          <a:p>
            <a:pPr marL="1208265" lvl="2" indent="-241653">
              <a:buFont typeface="Arial" panose="020B0604020202020204" pitchFamily="34" charset="0"/>
              <a:buChar char="•"/>
            </a:pPr>
            <a:r>
              <a:rPr lang="en-US" dirty="0">
                <a:solidFill>
                  <a:srgbClr val="222222"/>
                </a:solidFill>
                <a:latin typeface="Calibri" panose="020F0502020204030204" pitchFamily="34" charset="0"/>
              </a:rPr>
              <a:t>Be sure to include specific data collection, analysis and dissemination tasks, as well as interactions with your practice-side partner(s)</a:t>
            </a:r>
          </a:p>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10</a:t>
            </a:fld>
            <a:endParaRPr lang="en-US"/>
          </a:p>
        </p:txBody>
      </p:sp>
    </p:spTree>
    <p:extLst>
      <p:ext uri="{BB962C8B-B14F-4D97-AF65-F5344CB8AC3E}">
        <p14:creationId xmlns:p14="http://schemas.microsoft.com/office/powerpoint/2010/main" val="222603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to 450 thoughts gathered</a:t>
            </a:r>
          </a:p>
        </p:txBody>
      </p:sp>
      <p:sp>
        <p:nvSpPr>
          <p:cNvPr id="4" name="Slide Number Placeholder 3"/>
          <p:cNvSpPr>
            <a:spLocks noGrp="1"/>
          </p:cNvSpPr>
          <p:nvPr>
            <p:ph type="sldNum" sz="quarter" idx="5"/>
          </p:nvPr>
        </p:nvSpPr>
        <p:spPr/>
        <p:txBody>
          <a:bodyPr/>
          <a:lstStyle/>
          <a:p>
            <a:fld id="{6363C63D-0C1A-0E4C-A0BD-8D65A9542426}" type="slidenum">
              <a:rPr lang="en-US" smtClean="0"/>
              <a:t>12</a:t>
            </a:fld>
            <a:endParaRPr lang="en-US"/>
          </a:p>
        </p:txBody>
      </p:sp>
    </p:spTree>
    <p:extLst>
      <p:ext uri="{BB962C8B-B14F-4D97-AF65-F5344CB8AC3E}">
        <p14:creationId xmlns:p14="http://schemas.microsoft.com/office/powerpoint/2010/main" val="183851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13</a:t>
            </a:fld>
            <a:endParaRPr lang="en-US"/>
          </a:p>
        </p:txBody>
      </p:sp>
    </p:spTree>
    <p:extLst>
      <p:ext uri="{BB962C8B-B14F-4D97-AF65-F5344CB8AC3E}">
        <p14:creationId xmlns:p14="http://schemas.microsoft.com/office/powerpoint/2010/main" val="374737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latin typeface="Calibri" panose="020F0502020204030204" pitchFamily="34" charset="0"/>
              </a:rPr>
              <a:t>Findings/What You Learned</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Related to problem of practice (e.g., findings, deliverables, next steps)</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Related to collaborative research (e.g., benefits, challenges, areas of growth)</a:t>
            </a:r>
          </a:p>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18</a:t>
            </a:fld>
            <a:endParaRPr lang="en-US"/>
          </a:p>
        </p:txBody>
      </p:sp>
    </p:spTree>
    <p:extLst>
      <p:ext uri="{BB962C8B-B14F-4D97-AF65-F5344CB8AC3E}">
        <p14:creationId xmlns:p14="http://schemas.microsoft.com/office/powerpoint/2010/main" val="428143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 tensions: trying to enroll students for whom TWI was designed to benefit and understand why some Spanish-speaking families do not opt into TWI; people concerned that TWI should serve their school for a variety of reasons (because there’s a Spanish-speaking population or because the district should prioritize serving other populations that the program is not designed for: balanced bilinguals or native English speakers who have been participating in TWI over the last several years)</a:t>
            </a:r>
          </a:p>
        </p:txBody>
      </p:sp>
      <p:sp>
        <p:nvSpPr>
          <p:cNvPr id="4" name="Slide Number Placeholder 3"/>
          <p:cNvSpPr>
            <a:spLocks noGrp="1"/>
          </p:cNvSpPr>
          <p:nvPr>
            <p:ph type="sldNum" sz="quarter" idx="5"/>
          </p:nvPr>
        </p:nvSpPr>
        <p:spPr/>
        <p:txBody>
          <a:bodyPr/>
          <a:lstStyle/>
          <a:p>
            <a:fld id="{6363C63D-0C1A-0E4C-A0BD-8D65A9542426}" type="slidenum">
              <a:rPr lang="en-US" smtClean="0"/>
              <a:t>19</a:t>
            </a:fld>
            <a:endParaRPr lang="en-US"/>
          </a:p>
        </p:txBody>
      </p:sp>
    </p:spTree>
    <p:extLst>
      <p:ext uri="{BB962C8B-B14F-4D97-AF65-F5344CB8AC3E}">
        <p14:creationId xmlns:p14="http://schemas.microsoft.com/office/powerpoint/2010/main" val="198596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latin typeface="Calibri" panose="020F0502020204030204" pitchFamily="34" charset="0"/>
              </a:rPr>
              <a:t>Background/Introduction</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Problem of practice addressed</a:t>
            </a:r>
          </a:p>
          <a:p>
            <a:pPr marL="785372" lvl="1" indent="-302066">
              <a:buFont typeface="Arial" panose="020B0604020202020204" pitchFamily="34" charset="0"/>
              <a:buChar char="§"/>
            </a:pPr>
            <a:r>
              <a:rPr lang="en-US" dirty="0">
                <a:solidFill>
                  <a:srgbClr val="222222"/>
                </a:solidFill>
                <a:latin typeface="Calibri" panose="020F0502020204030204" pitchFamily="34" charset="0"/>
              </a:rPr>
              <a:t>Useful contextual information about your practice-side partner organization/program</a:t>
            </a:r>
          </a:p>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1</a:t>
            </a:fld>
            <a:endParaRPr lang="en-US"/>
          </a:p>
        </p:txBody>
      </p:sp>
    </p:spTree>
    <p:extLst>
      <p:ext uri="{BB962C8B-B14F-4D97-AF65-F5344CB8AC3E}">
        <p14:creationId xmlns:p14="http://schemas.microsoft.com/office/powerpoint/2010/main" val="103588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practicum, I supported data analysis and dissemination during Phase II of Student Assignment Planning in District 65, partnering with Sarita Smith, the Director of Student Assignments. Nichole Pinkard and Jana facilitated this relationship as they have provided ongoing support to D65 and Sarita for decision-making around schools in the district.</a:t>
            </a:r>
          </a:p>
        </p:txBody>
      </p:sp>
      <p:sp>
        <p:nvSpPr>
          <p:cNvPr id="4" name="Slide Number Placeholder 3"/>
          <p:cNvSpPr>
            <a:spLocks noGrp="1"/>
          </p:cNvSpPr>
          <p:nvPr>
            <p:ph type="sldNum" sz="quarter" idx="5"/>
          </p:nvPr>
        </p:nvSpPr>
        <p:spPr/>
        <p:txBody>
          <a:bodyPr/>
          <a:lstStyle/>
          <a:p>
            <a:fld id="{6363C63D-0C1A-0E4C-A0BD-8D65A9542426}" type="slidenum">
              <a:rPr lang="en-US" smtClean="0"/>
              <a:t>2</a:t>
            </a:fld>
            <a:endParaRPr lang="en-US"/>
          </a:p>
        </p:txBody>
      </p:sp>
    </p:spTree>
    <p:extLst>
      <p:ext uri="{BB962C8B-B14F-4D97-AF65-F5344CB8AC3E}">
        <p14:creationId xmlns:p14="http://schemas.microsoft.com/office/powerpoint/2010/main" val="405527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remember Sarita from one of our MPES seminars from winter quarter, facilitated by Karla, Tre, and Lara. She and her panelists described the history of race and education in Evanston and the recent school board decision to place a new neighborhood K-8 school back in the Fifth Ward for the first time in several decades. </a:t>
            </a:r>
          </a:p>
          <a:p>
            <a:endParaRPr lang="en-US" dirty="0"/>
          </a:p>
          <a:p>
            <a:r>
              <a:rPr lang="en-US" dirty="0"/>
              <a:t>This was the culmination of work during Phase I of Student Assignment Planning. Sarita organized listening sessions with community members as part of the decision-making around how to deal with an impending budget crisis as well as addressing ongoing injustices toward Black students in the Fifth Ward who had been without a neighborhood school for generations. Overwhelmingly, the community supported neighborhood schools for all students, rebuffing decades of integration that fell on Black students from the Fifth Ward and saving the district millions in transportation costs. This data went to the SAP planning committee, who made recommendations to the school board. A new K-8 school in the Fifth Ward meant that the district had to draw new school boundaries. This map shows the approved elementary school boundaries for implementation in the 2025-26 school year (at the earliest).</a:t>
            </a:r>
          </a:p>
        </p:txBody>
      </p:sp>
      <p:sp>
        <p:nvSpPr>
          <p:cNvPr id="4" name="Slide Number Placeholder 3"/>
          <p:cNvSpPr>
            <a:spLocks noGrp="1"/>
          </p:cNvSpPr>
          <p:nvPr>
            <p:ph type="sldNum" sz="quarter" idx="5"/>
          </p:nvPr>
        </p:nvSpPr>
        <p:spPr/>
        <p:txBody>
          <a:bodyPr/>
          <a:lstStyle/>
          <a:p>
            <a:fld id="{6363C63D-0C1A-0E4C-A0BD-8D65A9542426}" type="slidenum">
              <a:rPr lang="en-US" smtClean="0"/>
              <a:t>3</a:t>
            </a:fld>
            <a:endParaRPr lang="en-US"/>
          </a:p>
        </p:txBody>
      </p:sp>
    </p:spTree>
    <p:extLst>
      <p:ext uri="{BB962C8B-B14F-4D97-AF65-F5344CB8AC3E}">
        <p14:creationId xmlns:p14="http://schemas.microsoft.com/office/powerpoint/2010/main" val="233178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decisions have been made around creating a Fifth Ward school and school boundaries have been redrawn, the district launched Phase II of Student Assignment Planning at the beginning of the academic year to tackle the reality of redrawn boundaries by asking whether school programs should move, remain, or come to an end when the student body changes. It also gives the district an opportunity to reexamine initiatives and programs already in place in the context of all the changes that will be happening at schools. </a:t>
            </a:r>
          </a:p>
        </p:txBody>
      </p:sp>
      <p:sp>
        <p:nvSpPr>
          <p:cNvPr id="4" name="Slide Number Placeholder 3"/>
          <p:cNvSpPr>
            <a:spLocks noGrp="1"/>
          </p:cNvSpPr>
          <p:nvPr>
            <p:ph type="sldNum" sz="quarter" idx="5"/>
          </p:nvPr>
        </p:nvSpPr>
        <p:spPr/>
        <p:txBody>
          <a:bodyPr/>
          <a:lstStyle/>
          <a:p>
            <a:fld id="{6363C63D-0C1A-0E4C-A0BD-8D65A9542426}" type="slidenum">
              <a:rPr lang="en-US" smtClean="0"/>
              <a:t>4</a:t>
            </a:fld>
            <a:endParaRPr lang="en-US"/>
          </a:p>
        </p:txBody>
      </p:sp>
    </p:spTree>
    <p:extLst>
      <p:ext uri="{BB962C8B-B14F-4D97-AF65-F5344CB8AC3E}">
        <p14:creationId xmlns:p14="http://schemas.microsoft.com/office/powerpoint/2010/main" val="69891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Sarita collected community feedback on program topics at listening sessions called Discovery Tours and through other means from October through December. This data would inform the Phase II Student Advisory Planning Committee, who have the responsibility of making recommendations to the school board. They were chosen based on applications between December and January and met regarding the programs between February and May.</a:t>
            </a:r>
          </a:p>
        </p:txBody>
      </p:sp>
      <p:sp>
        <p:nvSpPr>
          <p:cNvPr id="4" name="Slide Number Placeholder 3"/>
          <p:cNvSpPr>
            <a:spLocks noGrp="1"/>
          </p:cNvSpPr>
          <p:nvPr>
            <p:ph type="sldNum" sz="quarter" idx="5"/>
          </p:nvPr>
        </p:nvSpPr>
        <p:spPr/>
        <p:txBody>
          <a:bodyPr/>
          <a:lstStyle/>
          <a:p>
            <a:fld id="{6363C63D-0C1A-0E4C-A0BD-8D65A9542426}" type="slidenum">
              <a:rPr lang="en-US" smtClean="0"/>
              <a:t>5</a:t>
            </a:fld>
            <a:endParaRPr lang="en-US"/>
          </a:p>
        </p:txBody>
      </p:sp>
    </p:spTree>
    <p:extLst>
      <p:ext uri="{BB962C8B-B14F-4D97-AF65-F5344CB8AC3E}">
        <p14:creationId xmlns:p14="http://schemas.microsoft.com/office/powerpoint/2010/main" val="177822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D65 website that announced the meeting dates, times, and locations. Each meeting focused on a single program topic, which I’ll describe in detail in a moment. Sarita facilitated each of these meetings. There were a total of 11 in-person meetings and 8 online meetings. Four meetings included Spanish interpretation on a topic of particular importance for Spanish-speaking families.</a:t>
            </a:r>
          </a:p>
        </p:txBody>
      </p:sp>
      <p:sp>
        <p:nvSpPr>
          <p:cNvPr id="4" name="Slide Number Placeholder 3"/>
          <p:cNvSpPr>
            <a:spLocks noGrp="1"/>
          </p:cNvSpPr>
          <p:nvPr>
            <p:ph type="sldNum" sz="quarter" idx="5"/>
          </p:nvPr>
        </p:nvSpPr>
        <p:spPr/>
        <p:txBody>
          <a:bodyPr/>
          <a:lstStyle/>
          <a:p>
            <a:fld id="{6363C63D-0C1A-0E4C-A0BD-8D65A9542426}" type="slidenum">
              <a:rPr lang="en-US" smtClean="0"/>
              <a:t>6</a:t>
            </a:fld>
            <a:endParaRPr lang="en-US"/>
          </a:p>
        </p:txBody>
      </p:sp>
    </p:spTree>
    <p:extLst>
      <p:ext uri="{BB962C8B-B14F-4D97-AF65-F5344CB8AC3E}">
        <p14:creationId xmlns:p14="http://schemas.microsoft.com/office/powerpoint/2010/main" val="39131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presentations, Sarita asked participants to share their thoughts on specific questions using the </a:t>
            </a:r>
            <a:r>
              <a:rPr lang="en-US" dirty="0" err="1"/>
              <a:t>ThoughtExchange</a:t>
            </a:r>
            <a:r>
              <a:rPr lang="en-US" dirty="0"/>
              <a:t> platform. This is how meeting participants could share their thoughts anonymously. They also had the opportunity to rate other people’s comments through this system. The images here show slides that participants saw during meetings and how they could contribute to the </a:t>
            </a:r>
            <a:r>
              <a:rPr lang="en-US" dirty="0" err="1"/>
              <a:t>ThoughtExchange</a:t>
            </a:r>
            <a:r>
              <a:rPr lang="en-US" dirty="0"/>
              <a:t>. The participants also filled out demographic information that the </a:t>
            </a:r>
            <a:r>
              <a:rPr lang="en-US" dirty="0" err="1"/>
              <a:t>ThoughtExchange</a:t>
            </a:r>
            <a:r>
              <a:rPr lang="en-US" dirty="0"/>
              <a:t> system reported at an aggregate level so individual comments could not be identified.</a:t>
            </a:r>
          </a:p>
        </p:txBody>
      </p:sp>
      <p:sp>
        <p:nvSpPr>
          <p:cNvPr id="4" name="Slide Number Placeholder 3"/>
          <p:cNvSpPr>
            <a:spLocks noGrp="1"/>
          </p:cNvSpPr>
          <p:nvPr>
            <p:ph type="sldNum" sz="quarter" idx="5"/>
          </p:nvPr>
        </p:nvSpPr>
        <p:spPr/>
        <p:txBody>
          <a:bodyPr/>
          <a:lstStyle/>
          <a:p>
            <a:fld id="{6363C63D-0C1A-0E4C-A0BD-8D65A9542426}" type="slidenum">
              <a:rPr lang="en-US" smtClean="0"/>
              <a:t>7</a:t>
            </a:fld>
            <a:endParaRPr lang="en-US"/>
          </a:p>
        </p:txBody>
      </p:sp>
    </p:spTree>
    <p:extLst>
      <p:ext uri="{BB962C8B-B14F-4D97-AF65-F5344CB8AC3E}">
        <p14:creationId xmlns:p14="http://schemas.microsoft.com/office/powerpoint/2010/main" val="407441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wasn’t the only way Sarita collected information from meetings. Sarita used flexible methods in order to capture people’s thoughts on programs, including writing summaries of discussions that occurred at Discovery Tours, collecting open-ended comments from a Student Advisory Committee, and soliciting community members to respond to questions following a large community meeting about the Fifth Ward school, where it was difficult to collect responses in the typical manner.</a:t>
            </a:r>
          </a:p>
        </p:txBody>
      </p:sp>
      <p:sp>
        <p:nvSpPr>
          <p:cNvPr id="4" name="Slide Number Placeholder 3"/>
          <p:cNvSpPr>
            <a:spLocks noGrp="1"/>
          </p:cNvSpPr>
          <p:nvPr>
            <p:ph type="sldNum" sz="quarter" idx="5"/>
          </p:nvPr>
        </p:nvSpPr>
        <p:spPr/>
        <p:txBody>
          <a:bodyPr/>
          <a:lstStyle/>
          <a:p>
            <a:fld id="{6363C63D-0C1A-0E4C-A0BD-8D65A9542426}" type="slidenum">
              <a:rPr lang="en-US" smtClean="0"/>
              <a:t>8</a:t>
            </a:fld>
            <a:endParaRPr lang="en-US"/>
          </a:p>
        </p:txBody>
      </p:sp>
    </p:spTree>
    <p:extLst>
      <p:ext uri="{BB962C8B-B14F-4D97-AF65-F5344CB8AC3E}">
        <p14:creationId xmlns:p14="http://schemas.microsoft.com/office/powerpoint/2010/main" val="2493176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parator Pag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42060"/>
            <a:ext cx="9144000" cy="2054160"/>
          </a:xfrm>
        </p:spPr>
        <p:txBody>
          <a:bodyPr/>
          <a:lstStyle>
            <a:lvl1pPr algn="ctr">
              <a:defRPr>
                <a:solidFill>
                  <a:schemeClr val="bg1"/>
                </a:solidFill>
                <a:latin typeface="Arial"/>
              </a:defRPr>
            </a:lvl1pPr>
          </a:lstStyle>
          <a:p>
            <a:r>
              <a:rPr lang="en-US" dirty="0"/>
              <a:t>Separator</a:t>
            </a:r>
          </a:p>
        </p:txBody>
      </p:sp>
      <p:sp>
        <p:nvSpPr>
          <p:cNvPr id="3" name="TextBox 2"/>
          <p:cNvSpPr txBox="1"/>
          <p:nvPr userDrawn="1"/>
        </p:nvSpPr>
        <p:spPr>
          <a:xfrm>
            <a:off x="7057571" y="-916214"/>
            <a:ext cx="184666" cy="369332"/>
          </a:xfrm>
          <a:prstGeom prst="rect">
            <a:avLst/>
          </a:prstGeom>
          <a:noFill/>
        </p:spPr>
        <p:txBody>
          <a:bodyPr wrap="none" rtlCol="0">
            <a:spAutoFit/>
          </a:bodyPr>
          <a:lstStyle/>
          <a:p>
            <a:endParaRPr lang="en-US" dirty="0"/>
          </a:p>
        </p:txBody>
      </p:sp>
      <p:pic>
        <p:nvPicPr>
          <p:cNvPr id="5" name="Picture 4" descr="NWU PPT Wide Opt 2 - No Wordmark_Separator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17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Arial"/>
              </a:defRPr>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6/29/2023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Aria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B362BA78-8688-C546-A03A-2A39F84C0B58}" type="datetime1">
              <a:rPr lang="en-US" smtClean="0"/>
              <a:pPr/>
              <a:t>6/29/2023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770278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EF5B9135-15EF-DE46-84CC-16626B0FAF7F}" type="datetime1">
              <a:rPr lang="en-US" smtClean="0"/>
              <a:pPr/>
              <a:t>6/29/2023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TextBox 6"/>
          <p:cNvSpPr txBox="1"/>
          <p:nvPr userDrawn="1"/>
        </p:nvSpPr>
        <p:spPr>
          <a:xfrm>
            <a:off x="3136197" y="-304560"/>
            <a:ext cx="184666" cy="369332"/>
          </a:xfrm>
          <a:prstGeom prst="rect">
            <a:avLst/>
          </a:prstGeom>
          <a:noFill/>
        </p:spPr>
        <p:txBody>
          <a:bodyPr wrap="none" rtlCol="0">
            <a:spAutoFit/>
          </a:bodyPr>
          <a:lstStyle/>
          <a:p>
            <a:endParaRPr lang="en-US" dirty="0"/>
          </a:p>
        </p:txBody>
      </p:sp>
      <p:sp>
        <p:nvSpPr>
          <p:cNvPr id="8" name="Footer Placeholder 5"/>
          <p:cNvSpPr>
            <a:spLocks noGrp="1"/>
          </p:cNvSpPr>
          <p:nvPr>
            <p:ph type="ftr" sz="quarter" idx="11"/>
          </p:nvPr>
        </p:nvSpPr>
        <p:spPr>
          <a:xfrm>
            <a:off x="3124200" y="4767263"/>
            <a:ext cx="2895600" cy="273844"/>
          </a:xfrm>
        </p:spPr>
        <p:txBody>
          <a:bodyPr/>
          <a:lstStyle/>
          <a:p>
            <a:endParaRPr lang="en-US"/>
          </a:p>
        </p:txBody>
      </p:sp>
    </p:spTree>
    <p:extLst>
      <p:ext uri="{BB962C8B-B14F-4D97-AF65-F5344CB8AC3E}">
        <p14:creationId xmlns:p14="http://schemas.microsoft.com/office/powerpoint/2010/main" val="378502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77ADD-011F-3541-9724-9C7FC92455D5}" type="datetime1">
              <a:rPr lang="en-US" smtClean="0"/>
              <a:t>6/29/2023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Footer Placeholder 5"/>
          <p:cNvSpPr>
            <a:spLocks noGrp="1"/>
          </p:cNvSpPr>
          <p:nvPr>
            <p:ph type="ftr" sz="quarter" idx="11"/>
          </p:nvPr>
        </p:nvSpPr>
        <p:spPr>
          <a:xfrm>
            <a:off x="3124200" y="4767263"/>
            <a:ext cx="2895600" cy="273844"/>
          </a:xfrm>
        </p:spPr>
        <p:txBody>
          <a:bodyPr/>
          <a:lstStyle/>
          <a:p>
            <a:endParaRPr lang="en-US"/>
          </a:p>
        </p:txBody>
      </p:sp>
    </p:spTree>
    <p:extLst>
      <p:ext uri="{BB962C8B-B14F-4D97-AF65-F5344CB8AC3E}">
        <p14:creationId xmlns:p14="http://schemas.microsoft.com/office/powerpoint/2010/main" val="33492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parator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42060"/>
            <a:ext cx="9144000" cy="2054160"/>
          </a:xfrm>
        </p:spPr>
        <p:txBody>
          <a:bodyPr/>
          <a:lstStyle>
            <a:lvl1pPr algn="ctr">
              <a:defRPr>
                <a:solidFill>
                  <a:schemeClr val="bg1"/>
                </a:solidFill>
                <a:latin typeface="Arial"/>
              </a:defRPr>
            </a:lvl1pPr>
          </a:lstStyle>
          <a:p>
            <a:r>
              <a:rPr lang="en-US" dirty="0"/>
              <a:t>Separator</a:t>
            </a:r>
          </a:p>
        </p:txBody>
      </p:sp>
      <p:pic>
        <p:nvPicPr>
          <p:cNvPr id="4" name="Picture 3" descr="NWU PPT Wide Opt 2 - No Wordmark_Separator 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45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6/29/2023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8" name="Title 7"/>
          <p:cNvSpPr>
            <a:spLocks noGrp="1"/>
          </p:cNvSpPr>
          <p:nvPr>
            <p:ph type="title"/>
          </p:nvPr>
        </p:nvSpPr>
        <p:spPr/>
        <p:txBody>
          <a:bodyPr/>
          <a:lstStyle>
            <a:lvl1pPr>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74926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344140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6/29/2023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fld id="{0A83DA12-03A5-114A-ABAE-78CD6BB6AC19}" type="datetime1">
              <a:rPr lang="en-US" smtClean="0"/>
              <a:pPr/>
              <a:t>6/29/2023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40463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6/29/2023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6/29/2023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6/29/2023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8C176C-065F-124D-AAA4-94F2B7A2EC7C}" type="datetime1">
              <a:rPr lang="en-US" smtClean="0"/>
              <a:t>6/29/2023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b"/>
          <a:lstStyle>
            <a:lvl1pPr algn="r">
              <a:defRPr sz="1200">
                <a:solidFill>
                  <a:srgbClr val="FFFFFF"/>
                </a:solidFill>
                <a:latin typeface="Arial"/>
                <a:cs typeface="Arial"/>
              </a:defRPr>
            </a:lvl1pPr>
          </a:lstStyle>
          <a:p>
            <a:fld id="{106E12CD-FCB1-464E-A775-0B83FDDACE03}" type="slidenum">
              <a:rPr lang="en-US" smtClean="0"/>
              <a:pPr/>
              <a:t>‹#›</a:t>
            </a:fld>
            <a:endParaRPr lang="en-US" dirty="0"/>
          </a:p>
        </p:txBody>
      </p:sp>
      <p:pic>
        <p:nvPicPr>
          <p:cNvPr id="10" name="Picture 9" descr="NWU PPT Wide Opt 2 - No Wordmark_Master.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748643" y="1782611"/>
            <a:ext cx="6395356" cy="795890"/>
          </a:xfrm>
        </p:spPr>
        <p:txBody>
          <a:bodyPr>
            <a:normAutofit fontScale="90000"/>
          </a:bodyPr>
          <a:lstStyle/>
          <a:p>
            <a:pPr algn="l"/>
            <a:r>
              <a:rPr lang="en-US" dirty="0">
                <a:solidFill>
                  <a:srgbClr val="000000"/>
                </a:solidFill>
              </a:rPr>
              <a:t>MPES Practicum: Supporting Phase II of </a:t>
            </a:r>
            <a:br>
              <a:rPr lang="en-US" dirty="0">
                <a:solidFill>
                  <a:srgbClr val="000000"/>
                </a:solidFill>
              </a:rPr>
            </a:br>
            <a:r>
              <a:rPr lang="en-US" dirty="0">
                <a:solidFill>
                  <a:srgbClr val="000000"/>
                </a:solidFill>
              </a:rPr>
              <a:t>D65 Student Assignment</a:t>
            </a:r>
          </a:p>
        </p:txBody>
      </p:sp>
      <p:sp>
        <p:nvSpPr>
          <p:cNvPr id="3" name="Subtitle 2"/>
          <p:cNvSpPr>
            <a:spLocks noGrp="1"/>
          </p:cNvSpPr>
          <p:nvPr>
            <p:ph type="subTitle" idx="1"/>
          </p:nvPr>
        </p:nvSpPr>
        <p:spPr>
          <a:xfrm>
            <a:off x="2748644" y="3260312"/>
            <a:ext cx="6395355" cy="948879"/>
          </a:xfrm>
        </p:spPr>
        <p:txBody>
          <a:bodyPr>
            <a:normAutofit/>
          </a:bodyPr>
          <a:lstStyle/>
          <a:p>
            <a:pPr algn="l"/>
            <a:r>
              <a:rPr lang="en-US" sz="2400" dirty="0">
                <a:solidFill>
                  <a:srgbClr val="000000"/>
                </a:solidFill>
              </a:rPr>
              <a:t>Nicole Guarino</a:t>
            </a:r>
          </a:p>
          <a:p>
            <a:pPr algn="l"/>
            <a:r>
              <a:rPr lang="en-US" sz="2400" dirty="0">
                <a:solidFill>
                  <a:srgbClr val="000000"/>
                </a:solidFill>
              </a:rPr>
              <a:t>June 7, 2023</a:t>
            </a:r>
          </a:p>
        </p:txBody>
      </p:sp>
    </p:spTree>
    <p:extLst>
      <p:ext uri="{BB962C8B-B14F-4D97-AF65-F5344CB8AC3E}">
        <p14:creationId xmlns:p14="http://schemas.microsoft.com/office/powerpoint/2010/main" val="415433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F49F-5751-043B-4561-416B1721E373}"/>
              </a:ext>
            </a:extLst>
          </p:cNvPr>
          <p:cNvSpPr>
            <a:spLocks noGrp="1"/>
          </p:cNvSpPr>
          <p:nvPr>
            <p:ph type="title"/>
          </p:nvPr>
        </p:nvSpPr>
        <p:spPr/>
        <p:txBody>
          <a:bodyPr/>
          <a:lstStyle/>
          <a:p>
            <a:r>
              <a:rPr lang="en-US" dirty="0"/>
              <a:t>Programs and topics</a:t>
            </a:r>
          </a:p>
        </p:txBody>
      </p:sp>
      <p:sp>
        <p:nvSpPr>
          <p:cNvPr id="3" name="Content Placeholder 2">
            <a:extLst>
              <a:ext uri="{FF2B5EF4-FFF2-40B4-BE49-F238E27FC236}">
                <a16:creationId xmlns:a16="http://schemas.microsoft.com/office/drawing/2014/main" id="{CE64F7DF-505B-51FC-74CB-F2D9D5D72962}"/>
              </a:ext>
            </a:extLst>
          </p:cNvPr>
          <p:cNvSpPr>
            <a:spLocks noGrp="1"/>
          </p:cNvSpPr>
          <p:nvPr>
            <p:ph idx="1"/>
          </p:nvPr>
        </p:nvSpPr>
        <p:spPr/>
        <p:txBody>
          <a:bodyPr>
            <a:normAutofit fontScale="70000" lnSpcReduction="20000"/>
          </a:bodyPr>
          <a:lstStyle/>
          <a:p>
            <a:r>
              <a:rPr lang="en-US" dirty="0"/>
              <a:t>Lingering boundary concerns</a:t>
            </a:r>
          </a:p>
          <a:p>
            <a:r>
              <a:rPr lang="en-US" dirty="0"/>
              <a:t>Fifth Ward school</a:t>
            </a:r>
          </a:p>
          <a:p>
            <a:r>
              <a:rPr lang="en-US" dirty="0"/>
              <a:t>Two-Way Immersion (TWI: Spanish/English bilingual program)</a:t>
            </a:r>
          </a:p>
          <a:p>
            <a:r>
              <a:rPr lang="en-US" dirty="0"/>
              <a:t>African Centered Curriculum (ACC @Oakton)</a:t>
            </a:r>
          </a:p>
          <a:p>
            <a:r>
              <a:rPr lang="en-US" dirty="0"/>
              <a:t>Magnet schools (K-8)</a:t>
            </a:r>
          </a:p>
          <a:p>
            <a:pPr lvl="1"/>
            <a:r>
              <a:rPr lang="en-US" dirty="0"/>
              <a:t>King Arts</a:t>
            </a:r>
          </a:p>
          <a:p>
            <a:pPr lvl="1"/>
            <a:r>
              <a:rPr lang="en-US" dirty="0"/>
              <a:t>Bessie Rhodes (TWI and moving to Fifth Ward School)</a:t>
            </a:r>
          </a:p>
          <a:p>
            <a:r>
              <a:rPr lang="en-US" dirty="0"/>
              <a:t>Specialty programs (e.g., students with significant disabilities)</a:t>
            </a:r>
          </a:p>
          <a:p>
            <a:r>
              <a:rPr lang="en-US" dirty="0"/>
              <a:t>Pre-K</a:t>
            </a:r>
          </a:p>
        </p:txBody>
      </p:sp>
      <p:sp>
        <p:nvSpPr>
          <p:cNvPr id="4" name="Slide Number Placeholder 3">
            <a:extLst>
              <a:ext uri="{FF2B5EF4-FFF2-40B4-BE49-F238E27FC236}">
                <a16:creationId xmlns:a16="http://schemas.microsoft.com/office/drawing/2014/main" id="{4FDF78E2-9619-6749-2A7F-1E8CEC9E04B1}"/>
              </a:ext>
            </a:extLst>
          </p:cNvPr>
          <p:cNvSpPr>
            <a:spLocks noGrp="1"/>
          </p:cNvSpPr>
          <p:nvPr>
            <p:ph type="sldNum" sz="quarter" idx="12"/>
          </p:nvPr>
        </p:nvSpPr>
        <p:spPr/>
        <p:txBody>
          <a:bodyPr/>
          <a:lstStyle/>
          <a:p>
            <a:fld id="{106E12CD-FCB1-464E-A775-0B83FDDACE03}" type="slidenum">
              <a:rPr lang="en-US" smtClean="0"/>
              <a:pPr/>
              <a:t>9</a:t>
            </a:fld>
            <a:endParaRPr lang="en-US"/>
          </a:p>
        </p:txBody>
      </p:sp>
    </p:spTree>
    <p:extLst>
      <p:ext uri="{BB962C8B-B14F-4D97-AF65-F5344CB8AC3E}">
        <p14:creationId xmlns:p14="http://schemas.microsoft.com/office/powerpoint/2010/main" val="162324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&amp; Procedures</a:t>
            </a:r>
          </a:p>
        </p:txBody>
      </p:sp>
    </p:spTree>
    <p:extLst>
      <p:ext uri="{BB962C8B-B14F-4D97-AF65-F5344CB8AC3E}">
        <p14:creationId xmlns:p14="http://schemas.microsoft.com/office/powerpoint/2010/main" val="133020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C898EC-39F2-36B1-B3A0-A7DD6987C9C7}"/>
              </a:ext>
            </a:extLst>
          </p:cNvPr>
          <p:cNvSpPr>
            <a:spLocks noGrp="1"/>
          </p:cNvSpPr>
          <p:nvPr>
            <p:ph type="sldNum" sz="quarter" idx="12"/>
          </p:nvPr>
        </p:nvSpPr>
        <p:spPr/>
        <p:txBody>
          <a:bodyPr/>
          <a:lstStyle/>
          <a:p>
            <a:fld id="{106E12CD-FCB1-464E-A775-0B83FDDACE03}" type="slidenum">
              <a:rPr lang="en-US" smtClean="0"/>
              <a:pPr/>
              <a:t>11</a:t>
            </a:fld>
            <a:endParaRPr lang="en-US"/>
          </a:p>
        </p:txBody>
      </p:sp>
      <p:pic>
        <p:nvPicPr>
          <p:cNvPr id="6" name="Picture 5">
            <a:extLst>
              <a:ext uri="{FF2B5EF4-FFF2-40B4-BE49-F238E27FC236}">
                <a16:creationId xmlns:a16="http://schemas.microsoft.com/office/drawing/2014/main" id="{87A1CCF4-BF08-6595-50F1-7B1ED0ED6F8D}"/>
              </a:ext>
            </a:extLst>
          </p:cNvPr>
          <p:cNvPicPr>
            <a:picLocks noChangeAspect="1"/>
          </p:cNvPicPr>
          <p:nvPr/>
        </p:nvPicPr>
        <p:blipFill>
          <a:blip r:embed="rId2"/>
          <a:stretch>
            <a:fillRect/>
          </a:stretch>
        </p:blipFill>
        <p:spPr>
          <a:xfrm>
            <a:off x="114300" y="2153713"/>
            <a:ext cx="8915400" cy="1112520"/>
          </a:xfrm>
          <a:prstGeom prst="rect">
            <a:avLst/>
          </a:prstGeom>
        </p:spPr>
      </p:pic>
      <p:sp>
        <p:nvSpPr>
          <p:cNvPr id="10" name="Rectangle 9">
            <a:extLst>
              <a:ext uri="{FF2B5EF4-FFF2-40B4-BE49-F238E27FC236}">
                <a16:creationId xmlns:a16="http://schemas.microsoft.com/office/drawing/2014/main" id="{F989CE2F-241F-E5DA-4992-098265E71C10}"/>
              </a:ext>
            </a:extLst>
          </p:cNvPr>
          <p:cNvSpPr/>
          <p:nvPr/>
        </p:nvSpPr>
        <p:spPr>
          <a:xfrm>
            <a:off x="114300" y="2015489"/>
            <a:ext cx="598081" cy="276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45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9BCF30-D319-55E8-32C5-1A081BDB6386}"/>
              </a:ext>
            </a:extLst>
          </p:cNvPr>
          <p:cNvSpPr>
            <a:spLocks noGrp="1"/>
          </p:cNvSpPr>
          <p:nvPr>
            <p:ph type="sldNum" sz="quarter" idx="12"/>
          </p:nvPr>
        </p:nvSpPr>
        <p:spPr/>
        <p:txBody>
          <a:bodyPr/>
          <a:lstStyle/>
          <a:p>
            <a:fld id="{106E12CD-FCB1-464E-A775-0B83FDDACE03}" type="slidenum">
              <a:rPr lang="en-US" smtClean="0"/>
              <a:pPr/>
              <a:t>12</a:t>
            </a:fld>
            <a:endParaRPr lang="en-US"/>
          </a:p>
        </p:txBody>
      </p:sp>
      <p:pic>
        <p:nvPicPr>
          <p:cNvPr id="5" name="Picture 4" descr="A picture containing text, screenshot, diagram, plot&#10;&#10;Description automatically generated">
            <a:extLst>
              <a:ext uri="{FF2B5EF4-FFF2-40B4-BE49-F238E27FC236}">
                <a16:creationId xmlns:a16="http://schemas.microsoft.com/office/drawing/2014/main" id="{AC5ABF00-D925-E58E-2A2E-B12D15476D40}"/>
              </a:ext>
            </a:extLst>
          </p:cNvPr>
          <p:cNvPicPr>
            <a:picLocks noChangeAspect="1"/>
          </p:cNvPicPr>
          <p:nvPr/>
        </p:nvPicPr>
        <p:blipFill>
          <a:blip r:embed="rId3"/>
          <a:stretch>
            <a:fillRect/>
          </a:stretch>
        </p:blipFill>
        <p:spPr>
          <a:xfrm>
            <a:off x="1233246" y="0"/>
            <a:ext cx="6677507" cy="4764472"/>
          </a:xfrm>
          <a:prstGeom prst="rect">
            <a:avLst/>
          </a:prstGeom>
        </p:spPr>
      </p:pic>
    </p:spTree>
    <p:extLst>
      <p:ext uri="{BB962C8B-B14F-4D97-AF65-F5344CB8AC3E}">
        <p14:creationId xmlns:p14="http://schemas.microsoft.com/office/powerpoint/2010/main" val="337033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E239-81EA-B205-6B9B-60CED2828278}"/>
              </a:ext>
            </a:extLst>
          </p:cNvPr>
          <p:cNvSpPr>
            <a:spLocks noGrp="1"/>
          </p:cNvSpPr>
          <p:nvPr>
            <p:ph type="title"/>
          </p:nvPr>
        </p:nvSpPr>
        <p:spPr/>
        <p:txBody>
          <a:bodyPr/>
          <a:lstStyle/>
          <a:p>
            <a:r>
              <a:rPr lang="en-US" dirty="0"/>
              <a:t>Qualitative analysis</a:t>
            </a:r>
          </a:p>
        </p:txBody>
      </p:sp>
      <p:sp>
        <p:nvSpPr>
          <p:cNvPr id="3" name="Content Placeholder 2">
            <a:extLst>
              <a:ext uri="{FF2B5EF4-FFF2-40B4-BE49-F238E27FC236}">
                <a16:creationId xmlns:a16="http://schemas.microsoft.com/office/drawing/2014/main" id="{D41C3601-737E-1A86-2B75-AD65DBB7FBF8}"/>
              </a:ext>
            </a:extLst>
          </p:cNvPr>
          <p:cNvSpPr>
            <a:spLocks noGrp="1"/>
          </p:cNvSpPr>
          <p:nvPr>
            <p:ph idx="1"/>
          </p:nvPr>
        </p:nvSpPr>
        <p:spPr/>
        <p:txBody>
          <a:bodyPr/>
          <a:lstStyle/>
          <a:p>
            <a:r>
              <a:rPr lang="en-US" dirty="0"/>
              <a:t>Consolidated data across meetings on the same topic and question</a:t>
            </a:r>
          </a:p>
          <a:p>
            <a:r>
              <a:rPr lang="en-US" dirty="0"/>
              <a:t>Loaded into </a:t>
            </a:r>
            <a:r>
              <a:rPr lang="en-US" dirty="0" err="1"/>
              <a:t>Dedoose</a:t>
            </a:r>
            <a:r>
              <a:rPr lang="en-US" dirty="0"/>
              <a:t> and coded as themes emerged (iterative)</a:t>
            </a:r>
          </a:p>
          <a:p>
            <a:r>
              <a:rPr lang="en-US" dirty="0"/>
              <a:t>Reviewed whether codes included quotes with a ~top third rated quote</a:t>
            </a:r>
          </a:p>
        </p:txBody>
      </p:sp>
      <p:sp>
        <p:nvSpPr>
          <p:cNvPr id="4" name="Slide Number Placeholder 3">
            <a:extLst>
              <a:ext uri="{FF2B5EF4-FFF2-40B4-BE49-F238E27FC236}">
                <a16:creationId xmlns:a16="http://schemas.microsoft.com/office/drawing/2014/main" id="{34D8F5B3-A6AE-5F05-41EC-CC9976C2AB59}"/>
              </a:ext>
            </a:extLst>
          </p:cNvPr>
          <p:cNvSpPr>
            <a:spLocks noGrp="1"/>
          </p:cNvSpPr>
          <p:nvPr>
            <p:ph type="sldNum" sz="quarter" idx="12"/>
          </p:nvPr>
        </p:nvSpPr>
        <p:spPr/>
        <p:txBody>
          <a:bodyPr/>
          <a:lstStyle/>
          <a:p>
            <a:fld id="{106E12CD-FCB1-464E-A775-0B83FDDACE03}" type="slidenum">
              <a:rPr lang="en-US" smtClean="0"/>
              <a:pPr/>
              <a:t>13</a:t>
            </a:fld>
            <a:endParaRPr lang="en-US"/>
          </a:p>
        </p:txBody>
      </p:sp>
    </p:spTree>
    <p:extLst>
      <p:ext uri="{BB962C8B-B14F-4D97-AF65-F5344CB8AC3E}">
        <p14:creationId xmlns:p14="http://schemas.microsoft.com/office/powerpoint/2010/main" val="236766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A375DA-2462-4CA4-0558-ACA49EA4AFB8}"/>
              </a:ext>
            </a:extLst>
          </p:cNvPr>
          <p:cNvSpPr>
            <a:spLocks noGrp="1"/>
          </p:cNvSpPr>
          <p:nvPr>
            <p:ph type="sldNum" sz="quarter" idx="12"/>
          </p:nvPr>
        </p:nvSpPr>
        <p:spPr/>
        <p:txBody>
          <a:bodyPr/>
          <a:lstStyle/>
          <a:p>
            <a:fld id="{106E12CD-FCB1-464E-A775-0B83FDDACE03}" type="slidenum">
              <a:rPr lang="en-US" smtClean="0"/>
              <a:pPr/>
              <a:t>14</a:t>
            </a:fld>
            <a:endParaRPr lang="en-US"/>
          </a:p>
        </p:txBody>
      </p:sp>
      <p:pic>
        <p:nvPicPr>
          <p:cNvPr id="4" name="Picture Placeholder 5" descr="SAP Phase II - TWI - Google Slides">
            <a:extLst>
              <a:ext uri="{FF2B5EF4-FFF2-40B4-BE49-F238E27FC236}">
                <a16:creationId xmlns:a16="http://schemas.microsoft.com/office/drawing/2014/main" id="{97E6A888-768E-97FC-1E64-AE877EC45A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2085" y="0"/>
            <a:ext cx="8499830" cy="4767263"/>
          </a:xfrm>
          <a:prstGeom prst="rect">
            <a:avLst/>
          </a:prstGeom>
        </p:spPr>
      </p:pic>
    </p:spTree>
    <p:extLst>
      <p:ext uri="{BB962C8B-B14F-4D97-AF65-F5344CB8AC3E}">
        <p14:creationId xmlns:p14="http://schemas.microsoft.com/office/powerpoint/2010/main" val="72197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E239-81EA-B205-6B9B-60CED2828278}"/>
              </a:ext>
            </a:extLst>
          </p:cNvPr>
          <p:cNvSpPr>
            <a:spLocks noGrp="1"/>
          </p:cNvSpPr>
          <p:nvPr>
            <p:ph type="title"/>
          </p:nvPr>
        </p:nvSpPr>
        <p:spPr/>
        <p:txBody>
          <a:bodyPr/>
          <a:lstStyle/>
          <a:p>
            <a:r>
              <a:rPr lang="en-US" dirty="0"/>
              <a:t>Quantitative analysis</a:t>
            </a:r>
          </a:p>
        </p:txBody>
      </p:sp>
      <p:sp>
        <p:nvSpPr>
          <p:cNvPr id="3" name="Content Placeholder 2">
            <a:extLst>
              <a:ext uri="{FF2B5EF4-FFF2-40B4-BE49-F238E27FC236}">
                <a16:creationId xmlns:a16="http://schemas.microsoft.com/office/drawing/2014/main" id="{D41C3601-737E-1A86-2B75-AD65DBB7FBF8}"/>
              </a:ext>
            </a:extLst>
          </p:cNvPr>
          <p:cNvSpPr>
            <a:spLocks noGrp="1"/>
          </p:cNvSpPr>
          <p:nvPr>
            <p:ph idx="1"/>
          </p:nvPr>
        </p:nvSpPr>
        <p:spPr/>
        <p:txBody>
          <a:bodyPr>
            <a:normAutofit lnSpcReduction="10000"/>
          </a:bodyPr>
          <a:lstStyle/>
          <a:p>
            <a:r>
              <a:rPr lang="en-US" dirty="0"/>
              <a:t>Summarize number of participants, thoughts, and ratings across program topics</a:t>
            </a:r>
          </a:p>
          <a:p>
            <a:r>
              <a:rPr lang="en-US" dirty="0"/>
              <a:t>Summarize pertinent participant demographics by topic</a:t>
            </a:r>
          </a:p>
          <a:p>
            <a:r>
              <a:rPr lang="en-US" dirty="0"/>
              <a:t>Create visualizations (i.e., graphs) when useful</a:t>
            </a:r>
          </a:p>
          <a:p>
            <a:endParaRPr lang="en-US" dirty="0"/>
          </a:p>
        </p:txBody>
      </p:sp>
      <p:sp>
        <p:nvSpPr>
          <p:cNvPr id="4" name="Slide Number Placeholder 3">
            <a:extLst>
              <a:ext uri="{FF2B5EF4-FFF2-40B4-BE49-F238E27FC236}">
                <a16:creationId xmlns:a16="http://schemas.microsoft.com/office/drawing/2014/main" id="{34D8F5B3-A6AE-5F05-41EC-CC9976C2AB59}"/>
              </a:ext>
            </a:extLst>
          </p:cNvPr>
          <p:cNvSpPr>
            <a:spLocks noGrp="1"/>
          </p:cNvSpPr>
          <p:nvPr>
            <p:ph type="sldNum" sz="quarter" idx="12"/>
          </p:nvPr>
        </p:nvSpPr>
        <p:spPr/>
        <p:txBody>
          <a:bodyPr/>
          <a:lstStyle/>
          <a:p>
            <a:fld id="{106E12CD-FCB1-464E-A775-0B83FDDACE03}" type="slidenum">
              <a:rPr lang="en-US" smtClean="0"/>
              <a:pPr/>
              <a:t>15</a:t>
            </a:fld>
            <a:endParaRPr lang="en-US"/>
          </a:p>
        </p:txBody>
      </p:sp>
    </p:spTree>
    <p:extLst>
      <p:ext uri="{BB962C8B-B14F-4D97-AF65-F5344CB8AC3E}">
        <p14:creationId xmlns:p14="http://schemas.microsoft.com/office/powerpoint/2010/main" val="1151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9997A7-A303-8753-150E-F0F691EF2DC6}"/>
              </a:ext>
            </a:extLst>
          </p:cNvPr>
          <p:cNvSpPr>
            <a:spLocks noGrp="1"/>
          </p:cNvSpPr>
          <p:nvPr>
            <p:ph type="sldNum" sz="quarter" idx="12"/>
          </p:nvPr>
        </p:nvSpPr>
        <p:spPr/>
        <p:txBody>
          <a:bodyPr/>
          <a:lstStyle/>
          <a:p>
            <a:fld id="{106E12CD-FCB1-464E-A775-0B83FDDACE03}" type="slidenum">
              <a:rPr lang="en-US" smtClean="0"/>
              <a:pPr/>
              <a:t>16</a:t>
            </a:fld>
            <a:endParaRPr lang="en-US"/>
          </a:p>
        </p:txBody>
      </p:sp>
      <p:pic>
        <p:nvPicPr>
          <p:cNvPr id="7" name="Picture 6">
            <a:extLst>
              <a:ext uri="{FF2B5EF4-FFF2-40B4-BE49-F238E27FC236}">
                <a16:creationId xmlns:a16="http://schemas.microsoft.com/office/drawing/2014/main" id="{868B1C54-BC63-3F15-7FD9-40CA0DB9DA85}"/>
              </a:ext>
            </a:extLst>
          </p:cNvPr>
          <p:cNvPicPr>
            <a:picLocks noChangeAspect="1"/>
          </p:cNvPicPr>
          <p:nvPr/>
        </p:nvPicPr>
        <p:blipFill>
          <a:blip r:embed="rId2"/>
          <a:stretch>
            <a:fillRect/>
          </a:stretch>
        </p:blipFill>
        <p:spPr>
          <a:xfrm>
            <a:off x="347409" y="-1"/>
            <a:ext cx="8523990" cy="4767263"/>
          </a:xfrm>
          <a:prstGeom prst="rect">
            <a:avLst/>
          </a:prstGeom>
        </p:spPr>
      </p:pic>
    </p:spTree>
    <p:extLst>
      <p:ext uri="{BB962C8B-B14F-4D97-AF65-F5344CB8AC3E}">
        <p14:creationId xmlns:p14="http://schemas.microsoft.com/office/powerpoint/2010/main" val="87827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393B-01C0-1FCD-7406-6DB88ACA96C8}"/>
              </a:ext>
            </a:extLst>
          </p:cNvPr>
          <p:cNvSpPr>
            <a:spLocks noGrp="1"/>
          </p:cNvSpPr>
          <p:nvPr>
            <p:ph type="title"/>
          </p:nvPr>
        </p:nvSpPr>
        <p:spPr/>
        <p:txBody>
          <a:bodyPr/>
          <a:lstStyle/>
          <a:p>
            <a:r>
              <a:rPr lang="en-US" dirty="0"/>
              <a:t>Dissemination</a:t>
            </a:r>
          </a:p>
        </p:txBody>
      </p:sp>
      <p:sp>
        <p:nvSpPr>
          <p:cNvPr id="3" name="Content Placeholder 2">
            <a:extLst>
              <a:ext uri="{FF2B5EF4-FFF2-40B4-BE49-F238E27FC236}">
                <a16:creationId xmlns:a16="http://schemas.microsoft.com/office/drawing/2014/main" id="{C13D089F-B2BF-38A6-35C5-48A815AB1A77}"/>
              </a:ext>
            </a:extLst>
          </p:cNvPr>
          <p:cNvSpPr>
            <a:spLocks noGrp="1"/>
          </p:cNvSpPr>
          <p:nvPr>
            <p:ph idx="1"/>
          </p:nvPr>
        </p:nvSpPr>
        <p:spPr/>
        <p:txBody>
          <a:bodyPr>
            <a:normAutofit lnSpcReduction="10000"/>
          </a:bodyPr>
          <a:lstStyle/>
          <a:p>
            <a:r>
              <a:rPr lang="en-US" dirty="0"/>
              <a:t>Slide deck by meeting focus (e.g., TWI)</a:t>
            </a:r>
          </a:p>
          <a:p>
            <a:pPr marL="971550" lvl="1" indent="-514350">
              <a:buFont typeface="+mj-lt"/>
              <a:buAutoNum type="arabicPeriod"/>
            </a:pPr>
            <a:r>
              <a:rPr lang="en-US" dirty="0"/>
              <a:t>Reviewed meeting outline &amp; goals with Sarita</a:t>
            </a:r>
          </a:p>
          <a:p>
            <a:pPr marL="971550" lvl="1" indent="-514350">
              <a:buFont typeface="+mj-lt"/>
              <a:buAutoNum type="arabicPeriod"/>
            </a:pPr>
            <a:r>
              <a:rPr lang="en-US" dirty="0"/>
              <a:t>Populated slides with graphs, themes, and pertinent quotes based on data</a:t>
            </a:r>
          </a:p>
          <a:p>
            <a:pPr marL="971550" lvl="1" indent="-514350">
              <a:buFont typeface="+mj-lt"/>
              <a:buAutoNum type="arabicPeriod"/>
            </a:pPr>
            <a:r>
              <a:rPr lang="en-US" dirty="0"/>
              <a:t>Discussed graphs, themes, and quotes with Sarita</a:t>
            </a:r>
          </a:p>
        </p:txBody>
      </p:sp>
      <p:sp>
        <p:nvSpPr>
          <p:cNvPr id="4" name="Slide Number Placeholder 3">
            <a:extLst>
              <a:ext uri="{FF2B5EF4-FFF2-40B4-BE49-F238E27FC236}">
                <a16:creationId xmlns:a16="http://schemas.microsoft.com/office/drawing/2014/main" id="{112954BF-C9DA-B595-99A2-6547037B84D7}"/>
              </a:ext>
            </a:extLst>
          </p:cNvPr>
          <p:cNvSpPr>
            <a:spLocks noGrp="1"/>
          </p:cNvSpPr>
          <p:nvPr>
            <p:ph type="sldNum" sz="quarter" idx="12"/>
          </p:nvPr>
        </p:nvSpPr>
        <p:spPr/>
        <p:txBody>
          <a:bodyPr/>
          <a:lstStyle/>
          <a:p>
            <a:fld id="{106E12CD-FCB1-464E-A775-0B83FDDACE03}" type="slidenum">
              <a:rPr lang="en-US" smtClean="0"/>
              <a:pPr/>
              <a:t>17</a:t>
            </a:fld>
            <a:endParaRPr lang="en-US"/>
          </a:p>
        </p:txBody>
      </p:sp>
    </p:spTree>
    <p:extLst>
      <p:ext uri="{BB962C8B-B14F-4D97-AF65-F5344CB8AC3E}">
        <p14:creationId xmlns:p14="http://schemas.microsoft.com/office/powerpoint/2010/main" val="413376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Tree>
    <p:extLst>
      <p:ext uri="{BB962C8B-B14F-4D97-AF65-F5344CB8AC3E}">
        <p14:creationId xmlns:p14="http://schemas.microsoft.com/office/powerpoint/2010/main" val="145361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23183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393B-01C0-1FCD-7406-6DB88ACA96C8}"/>
              </a:ext>
            </a:extLst>
          </p:cNvPr>
          <p:cNvSpPr>
            <a:spLocks noGrp="1"/>
          </p:cNvSpPr>
          <p:nvPr>
            <p:ph type="title"/>
          </p:nvPr>
        </p:nvSpPr>
        <p:spPr/>
        <p:txBody>
          <a:bodyPr/>
          <a:lstStyle/>
          <a:p>
            <a:r>
              <a:rPr lang="en-US" dirty="0"/>
              <a:t>SAP findings</a:t>
            </a:r>
          </a:p>
        </p:txBody>
      </p:sp>
      <p:sp>
        <p:nvSpPr>
          <p:cNvPr id="3" name="Content Placeholder 2">
            <a:extLst>
              <a:ext uri="{FF2B5EF4-FFF2-40B4-BE49-F238E27FC236}">
                <a16:creationId xmlns:a16="http://schemas.microsoft.com/office/drawing/2014/main" id="{C13D089F-B2BF-38A6-35C5-48A815AB1A77}"/>
              </a:ext>
            </a:extLst>
          </p:cNvPr>
          <p:cNvSpPr>
            <a:spLocks noGrp="1"/>
          </p:cNvSpPr>
          <p:nvPr>
            <p:ph idx="1"/>
          </p:nvPr>
        </p:nvSpPr>
        <p:spPr/>
        <p:txBody>
          <a:bodyPr>
            <a:normAutofit fontScale="92500" lnSpcReduction="10000"/>
          </a:bodyPr>
          <a:lstStyle/>
          <a:p>
            <a:r>
              <a:rPr lang="en-US" dirty="0"/>
              <a:t>How to strengthen magnet schools (King Arts, Bessie Rhodes)</a:t>
            </a:r>
          </a:p>
          <a:p>
            <a:pPr lvl="1"/>
            <a:r>
              <a:rPr lang="en-US" dirty="0"/>
              <a:t>D65</a:t>
            </a:r>
          </a:p>
          <a:p>
            <a:pPr lvl="1"/>
            <a:r>
              <a:rPr lang="en-US" dirty="0"/>
              <a:t>Community</a:t>
            </a:r>
          </a:p>
          <a:p>
            <a:r>
              <a:rPr lang="en-US" dirty="0"/>
              <a:t>TWI tensions</a:t>
            </a:r>
          </a:p>
          <a:p>
            <a:r>
              <a:rPr lang="en-US" dirty="0"/>
              <a:t>Open possibilities for Fifth Ward School</a:t>
            </a:r>
          </a:p>
          <a:p>
            <a:r>
              <a:rPr lang="en-US" strike="sngStrike" dirty="0"/>
              <a:t>ACC/pre-K/specials</a:t>
            </a:r>
          </a:p>
        </p:txBody>
      </p:sp>
      <p:sp>
        <p:nvSpPr>
          <p:cNvPr id="4" name="Slide Number Placeholder 3">
            <a:extLst>
              <a:ext uri="{FF2B5EF4-FFF2-40B4-BE49-F238E27FC236}">
                <a16:creationId xmlns:a16="http://schemas.microsoft.com/office/drawing/2014/main" id="{112954BF-C9DA-B595-99A2-6547037B84D7}"/>
              </a:ext>
            </a:extLst>
          </p:cNvPr>
          <p:cNvSpPr>
            <a:spLocks noGrp="1"/>
          </p:cNvSpPr>
          <p:nvPr>
            <p:ph type="sldNum" sz="quarter" idx="12"/>
          </p:nvPr>
        </p:nvSpPr>
        <p:spPr/>
        <p:txBody>
          <a:bodyPr/>
          <a:lstStyle/>
          <a:p>
            <a:fld id="{106E12CD-FCB1-464E-A775-0B83FDDACE03}" type="slidenum">
              <a:rPr lang="en-US" smtClean="0"/>
              <a:pPr/>
              <a:t>19</a:t>
            </a:fld>
            <a:endParaRPr lang="en-US"/>
          </a:p>
        </p:txBody>
      </p:sp>
    </p:spTree>
    <p:extLst>
      <p:ext uri="{BB962C8B-B14F-4D97-AF65-F5344CB8AC3E}">
        <p14:creationId xmlns:p14="http://schemas.microsoft.com/office/powerpoint/2010/main" val="234233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C1F5-CB16-B8E6-A4BE-62E47019520C}"/>
              </a:ext>
            </a:extLst>
          </p:cNvPr>
          <p:cNvSpPr>
            <a:spLocks noGrp="1"/>
          </p:cNvSpPr>
          <p:nvPr>
            <p:ph type="title"/>
          </p:nvPr>
        </p:nvSpPr>
        <p:spPr/>
        <p:txBody>
          <a:bodyPr/>
          <a:lstStyle/>
          <a:p>
            <a:r>
              <a:rPr lang="en-US" dirty="0"/>
              <a:t>Things I learned</a:t>
            </a:r>
          </a:p>
        </p:txBody>
      </p:sp>
      <p:sp>
        <p:nvSpPr>
          <p:cNvPr id="3" name="Content Placeholder 2">
            <a:extLst>
              <a:ext uri="{FF2B5EF4-FFF2-40B4-BE49-F238E27FC236}">
                <a16:creationId xmlns:a16="http://schemas.microsoft.com/office/drawing/2014/main" id="{D8F6E84D-1D08-D0E1-E46A-8EAF8344E93D}"/>
              </a:ext>
            </a:extLst>
          </p:cNvPr>
          <p:cNvSpPr>
            <a:spLocks noGrp="1"/>
          </p:cNvSpPr>
          <p:nvPr>
            <p:ph idx="1"/>
          </p:nvPr>
        </p:nvSpPr>
        <p:spPr/>
        <p:txBody>
          <a:bodyPr>
            <a:normAutofit fontScale="92500" lnSpcReduction="20000"/>
          </a:bodyPr>
          <a:lstStyle/>
          <a:p>
            <a:r>
              <a:rPr lang="en-US" dirty="0"/>
              <a:t>Exciting to contribute to “sticky” problems of practice</a:t>
            </a:r>
          </a:p>
          <a:p>
            <a:r>
              <a:rPr lang="en-US" dirty="0"/>
              <a:t>Be flexible and open to changes</a:t>
            </a:r>
          </a:p>
          <a:p>
            <a:r>
              <a:rPr lang="en-US" dirty="0"/>
              <a:t>Be honest about what data can and cannot tell us</a:t>
            </a:r>
          </a:p>
          <a:p>
            <a:r>
              <a:rPr lang="en-US" dirty="0"/>
              <a:t>Rely on partner knowledge and expertise and ask questions</a:t>
            </a:r>
          </a:p>
          <a:p>
            <a:r>
              <a:rPr lang="en-US" dirty="0"/>
              <a:t>Write down methodology</a:t>
            </a:r>
          </a:p>
        </p:txBody>
      </p:sp>
      <p:sp>
        <p:nvSpPr>
          <p:cNvPr id="4" name="Slide Number Placeholder 3">
            <a:extLst>
              <a:ext uri="{FF2B5EF4-FFF2-40B4-BE49-F238E27FC236}">
                <a16:creationId xmlns:a16="http://schemas.microsoft.com/office/drawing/2014/main" id="{16679DED-5B3A-02EE-CA10-62C7CCDD7F02}"/>
              </a:ext>
            </a:extLst>
          </p:cNvPr>
          <p:cNvSpPr>
            <a:spLocks noGrp="1"/>
          </p:cNvSpPr>
          <p:nvPr>
            <p:ph type="sldNum" sz="quarter" idx="12"/>
          </p:nvPr>
        </p:nvSpPr>
        <p:spPr/>
        <p:txBody>
          <a:bodyPr/>
          <a:lstStyle/>
          <a:p>
            <a:fld id="{106E12CD-FCB1-464E-A775-0B83FDDACE03}" type="slidenum">
              <a:rPr lang="en-US" smtClean="0"/>
              <a:pPr/>
              <a:t>20</a:t>
            </a:fld>
            <a:endParaRPr lang="en-US"/>
          </a:p>
        </p:txBody>
      </p:sp>
    </p:spTree>
    <p:extLst>
      <p:ext uri="{BB962C8B-B14F-4D97-AF65-F5344CB8AC3E}">
        <p14:creationId xmlns:p14="http://schemas.microsoft.com/office/powerpoint/2010/main" val="42087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F9B8-E038-09C8-9187-B8DAF3F096C0}"/>
              </a:ext>
            </a:extLst>
          </p:cNvPr>
          <p:cNvSpPr>
            <a:spLocks noGrp="1"/>
          </p:cNvSpPr>
          <p:nvPr>
            <p:ph type="title"/>
          </p:nvPr>
        </p:nvSpPr>
        <p:spPr/>
        <p:txBody>
          <a:bodyPr/>
          <a:lstStyle/>
          <a:p>
            <a:r>
              <a:rPr lang="en-US" dirty="0"/>
              <a:t>My MPES Practicum</a:t>
            </a:r>
          </a:p>
        </p:txBody>
      </p:sp>
      <p:sp>
        <p:nvSpPr>
          <p:cNvPr id="4" name="Slide Number Placeholder 3">
            <a:extLst>
              <a:ext uri="{FF2B5EF4-FFF2-40B4-BE49-F238E27FC236}">
                <a16:creationId xmlns:a16="http://schemas.microsoft.com/office/drawing/2014/main" id="{220278B6-B9F7-5281-4225-EFFA5FBBE684}"/>
              </a:ext>
            </a:extLst>
          </p:cNvPr>
          <p:cNvSpPr>
            <a:spLocks noGrp="1"/>
          </p:cNvSpPr>
          <p:nvPr>
            <p:ph type="sldNum" sz="quarter" idx="12"/>
          </p:nvPr>
        </p:nvSpPr>
        <p:spPr/>
        <p:txBody>
          <a:bodyPr/>
          <a:lstStyle/>
          <a:p>
            <a:fld id="{106E12CD-FCB1-464E-A775-0B83FDDACE03}" type="slidenum">
              <a:rPr lang="en-US" smtClean="0"/>
              <a:pPr/>
              <a:t>2</a:t>
            </a:fld>
            <a:endParaRPr lang="en-US"/>
          </a:p>
        </p:txBody>
      </p:sp>
      <p:pic>
        <p:nvPicPr>
          <p:cNvPr id="6" name="Picture 5">
            <a:extLst>
              <a:ext uri="{FF2B5EF4-FFF2-40B4-BE49-F238E27FC236}">
                <a16:creationId xmlns:a16="http://schemas.microsoft.com/office/drawing/2014/main" id="{2AF895AF-DEDC-C136-163C-69F3B19D088C}"/>
              </a:ext>
            </a:extLst>
          </p:cNvPr>
          <p:cNvPicPr>
            <a:picLocks noChangeAspect="1"/>
          </p:cNvPicPr>
          <p:nvPr/>
        </p:nvPicPr>
        <p:blipFill>
          <a:blip r:embed="rId3"/>
          <a:stretch>
            <a:fillRect/>
          </a:stretch>
        </p:blipFill>
        <p:spPr>
          <a:xfrm>
            <a:off x="1679959" y="1028566"/>
            <a:ext cx="5784081" cy="3086367"/>
          </a:xfrm>
          <a:prstGeom prst="rect">
            <a:avLst/>
          </a:prstGeom>
        </p:spPr>
      </p:pic>
      <p:sp>
        <p:nvSpPr>
          <p:cNvPr id="9" name="Speech Bubble: Oval 8">
            <a:extLst>
              <a:ext uri="{FF2B5EF4-FFF2-40B4-BE49-F238E27FC236}">
                <a16:creationId xmlns:a16="http://schemas.microsoft.com/office/drawing/2014/main" id="{FEAC118A-66E5-FA5A-0F9E-5429074B4B85}"/>
              </a:ext>
            </a:extLst>
          </p:cNvPr>
          <p:cNvSpPr/>
          <p:nvPr/>
        </p:nvSpPr>
        <p:spPr>
          <a:xfrm>
            <a:off x="5788908" y="1097165"/>
            <a:ext cx="2133600" cy="1491916"/>
          </a:xfrm>
          <a:prstGeom prst="wedgeEllipseCallout">
            <a:avLst>
              <a:gd name="adj1" fmla="val -51028"/>
              <a:gd name="adj2" fmla="val 3789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D19BEC-5C34-8CCE-EBA5-B1EA9EC16531}"/>
              </a:ext>
            </a:extLst>
          </p:cNvPr>
          <p:cNvSpPr txBox="1"/>
          <p:nvPr/>
        </p:nvSpPr>
        <p:spPr>
          <a:xfrm>
            <a:off x="6098813" y="1473791"/>
            <a:ext cx="1746298" cy="738664"/>
          </a:xfrm>
          <a:prstGeom prst="rect">
            <a:avLst/>
          </a:prstGeom>
          <a:noFill/>
        </p:spPr>
        <p:txBody>
          <a:bodyPr wrap="square" rtlCol="0">
            <a:spAutoFit/>
          </a:bodyPr>
          <a:lstStyle/>
          <a:p>
            <a:r>
              <a:rPr lang="en-US" sz="1400" b="1" dirty="0"/>
              <a:t>With Sarita Smith, D65 Director of Student Assignments</a:t>
            </a:r>
          </a:p>
        </p:txBody>
      </p:sp>
    </p:spTree>
    <p:extLst>
      <p:ext uri="{BB962C8B-B14F-4D97-AF65-F5344CB8AC3E}">
        <p14:creationId xmlns:p14="http://schemas.microsoft.com/office/powerpoint/2010/main" val="408579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6D581-2815-F9F3-DED5-5D116DE32B92}"/>
              </a:ext>
            </a:extLst>
          </p:cNvPr>
          <p:cNvSpPr>
            <a:spLocks noGrp="1"/>
          </p:cNvSpPr>
          <p:nvPr>
            <p:ph type="sldNum" sz="quarter" idx="12"/>
          </p:nvPr>
        </p:nvSpPr>
        <p:spPr>
          <a:xfrm>
            <a:off x="6553200" y="4767263"/>
            <a:ext cx="2133600" cy="273844"/>
          </a:xfrm>
        </p:spPr>
        <p:txBody>
          <a:bodyPr anchor="b">
            <a:normAutofit/>
          </a:bodyPr>
          <a:lstStyle/>
          <a:p>
            <a:pPr>
              <a:lnSpc>
                <a:spcPct val="90000"/>
              </a:lnSpc>
              <a:spcAft>
                <a:spcPts val="600"/>
              </a:spcAft>
            </a:pPr>
            <a:fld id="{106E12CD-FCB1-464E-A775-0B83FDDACE03}" type="slidenum">
              <a:rPr lang="en-US" smtClean="0"/>
              <a:pPr>
                <a:lnSpc>
                  <a:spcPct val="90000"/>
                </a:lnSpc>
                <a:spcAft>
                  <a:spcPts val="600"/>
                </a:spcAft>
              </a:pPr>
              <a:t>3</a:t>
            </a:fld>
            <a:endParaRPr lang="en-US"/>
          </a:p>
        </p:txBody>
      </p:sp>
      <p:pic>
        <p:nvPicPr>
          <p:cNvPr id="6" name="Picture 5">
            <a:extLst>
              <a:ext uri="{FF2B5EF4-FFF2-40B4-BE49-F238E27FC236}">
                <a16:creationId xmlns:a16="http://schemas.microsoft.com/office/drawing/2014/main" id="{03CC2E72-EA20-C10C-D100-AD7459E343A7}"/>
              </a:ext>
            </a:extLst>
          </p:cNvPr>
          <p:cNvPicPr>
            <a:picLocks noChangeAspect="1"/>
          </p:cNvPicPr>
          <p:nvPr/>
        </p:nvPicPr>
        <p:blipFill>
          <a:blip r:embed="rId3"/>
          <a:stretch>
            <a:fillRect/>
          </a:stretch>
        </p:blipFill>
        <p:spPr>
          <a:xfrm>
            <a:off x="2055356" y="-104598"/>
            <a:ext cx="5033288" cy="4882290"/>
          </a:xfrm>
          <a:prstGeom prst="rect">
            <a:avLst/>
          </a:prstGeom>
          <a:noFill/>
        </p:spPr>
      </p:pic>
      <p:pic>
        <p:nvPicPr>
          <p:cNvPr id="8" name="Picture 7">
            <a:extLst>
              <a:ext uri="{FF2B5EF4-FFF2-40B4-BE49-F238E27FC236}">
                <a16:creationId xmlns:a16="http://schemas.microsoft.com/office/drawing/2014/main" id="{662C8AF2-F86D-ABFF-0860-0D5266F4247F}"/>
              </a:ext>
            </a:extLst>
          </p:cNvPr>
          <p:cNvPicPr>
            <a:picLocks noChangeAspect="1"/>
          </p:cNvPicPr>
          <p:nvPr/>
        </p:nvPicPr>
        <p:blipFill>
          <a:blip r:embed="rId4"/>
          <a:stretch>
            <a:fillRect/>
          </a:stretch>
        </p:blipFill>
        <p:spPr>
          <a:xfrm>
            <a:off x="1236650" y="3311184"/>
            <a:ext cx="2314224" cy="1244955"/>
          </a:xfrm>
          <a:prstGeom prst="rect">
            <a:avLst/>
          </a:prstGeom>
          <a:ln w="28575">
            <a:solidFill>
              <a:schemeClr val="tx1"/>
            </a:solidFill>
          </a:ln>
        </p:spPr>
      </p:pic>
    </p:spTree>
    <p:extLst>
      <p:ext uri="{BB962C8B-B14F-4D97-AF65-F5344CB8AC3E}">
        <p14:creationId xmlns:p14="http://schemas.microsoft.com/office/powerpoint/2010/main" val="99039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0278B6-B9F7-5281-4225-EFFA5FBBE684}"/>
              </a:ext>
            </a:extLst>
          </p:cNvPr>
          <p:cNvSpPr>
            <a:spLocks noGrp="1"/>
          </p:cNvSpPr>
          <p:nvPr>
            <p:ph type="sldNum" sz="quarter" idx="12"/>
          </p:nvPr>
        </p:nvSpPr>
        <p:spPr/>
        <p:txBody>
          <a:bodyPr/>
          <a:lstStyle/>
          <a:p>
            <a:fld id="{106E12CD-FCB1-464E-A775-0B83FDDACE03}" type="slidenum">
              <a:rPr lang="en-US" smtClean="0"/>
              <a:pPr/>
              <a:t>4</a:t>
            </a:fld>
            <a:endParaRPr lang="en-US"/>
          </a:p>
        </p:txBody>
      </p:sp>
      <p:pic>
        <p:nvPicPr>
          <p:cNvPr id="6" name="Picture 5">
            <a:extLst>
              <a:ext uri="{FF2B5EF4-FFF2-40B4-BE49-F238E27FC236}">
                <a16:creationId xmlns:a16="http://schemas.microsoft.com/office/drawing/2014/main" id="{2AF895AF-DEDC-C136-163C-69F3B19D088C}"/>
              </a:ext>
            </a:extLst>
          </p:cNvPr>
          <p:cNvPicPr>
            <a:picLocks noChangeAspect="1"/>
          </p:cNvPicPr>
          <p:nvPr/>
        </p:nvPicPr>
        <p:blipFill>
          <a:blip r:embed="rId3"/>
          <a:stretch>
            <a:fillRect/>
          </a:stretch>
        </p:blipFill>
        <p:spPr>
          <a:xfrm>
            <a:off x="304108" y="102392"/>
            <a:ext cx="8535784" cy="4554667"/>
          </a:xfrm>
          <a:prstGeom prst="rect">
            <a:avLst/>
          </a:prstGeom>
        </p:spPr>
      </p:pic>
      <p:sp>
        <p:nvSpPr>
          <p:cNvPr id="7" name="Rectangle 6">
            <a:extLst>
              <a:ext uri="{FF2B5EF4-FFF2-40B4-BE49-F238E27FC236}">
                <a16:creationId xmlns:a16="http://schemas.microsoft.com/office/drawing/2014/main" id="{B77D4AFD-0200-2850-20A9-DC41796C96A8}"/>
              </a:ext>
            </a:extLst>
          </p:cNvPr>
          <p:cNvSpPr/>
          <p:nvPr/>
        </p:nvSpPr>
        <p:spPr>
          <a:xfrm>
            <a:off x="2395870" y="3689498"/>
            <a:ext cx="4352260" cy="552893"/>
          </a:xfrm>
          <a:prstGeom prst="rect">
            <a:avLst/>
          </a:prstGeom>
          <a:solidFill>
            <a:srgbClr val="FFFF00">
              <a:alpha val="25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47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621131-8A1E-8B72-60AC-8EC4F5884C4F}"/>
              </a:ext>
            </a:extLst>
          </p:cNvPr>
          <p:cNvPicPr>
            <a:picLocks noChangeAspect="1"/>
          </p:cNvPicPr>
          <p:nvPr/>
        </p:nvPicPr>
        <p:blipFill>
          <a:blip r:embed="rId3"/>
          <a:stretch>
            <a:fillRect/>
          </a:stretch>
        </p:blipFill>
        <p:spPr>
          <a:xfrm>
            <a:off x="457200" y="1420046"/>
            <a:ext cx="8229600" cy="1933955"/>
          </a:xfrm>
          <a:prstGeom prst="rect">
            <a:avLst/>
          </a:prstGeom>
          <a:noFill/>
        </p:spPr>
      </p:pic>
      <p:sp>
        <p:nvSpPr>
          <p:cNvPr id="4" name="Slide Number Placeholder 3">
            <a:extLst>
              <a:ext uri="{FF2B5EF4-FFF2-40B4-BE49-F238E27FC236}">
                <a16:creationId xmlns:a16="http://schemas.microsoft.com/office/drawing/2014/main" id="{65BCBBAA-6CBE-8530-4F78-ECB83633E1CD}"/>
              </a:ext>
            </a:extLst>
          </p:cNvPr>
          <p:cNvSpPr>
            <a:spLocks noGrp="1"/>
          </p:cNvSpPr>
          <p:nvPr>
            <p:ph type="sldNum" sz="quarter" idx="12"/>
          </p:nvPr>
        </p:nvSpPr>
        <p:spPr>
          <a:xfrm>
            <a:off x="6553200" y="4767263"/>
            <a:ext cx="2133600" cy="273844"/>
          </a:xfrm>
        </p:spPr>
        <p:txBody>
          <a:bodyPr anchor="b">
            <a:normAutofit/>
          </a:bodyPr>
          <a:lstStyle/>
          <a:p>
            <a:pPr>
              <a:lnSpc>
                <a:spcPct val="90000"/>
              </a:lnSpc>
              <a:spcAft>
                <a:spcPts val="600"/>
              </a:spcAft>
            </a:pPr>
            <a:fld id="{106E12CD-FCB1-464E-A775-0B83FDDACE03}"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15398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A79BA0-5786-6A9E-0ED9-6019A412D9FF}"/>
              </a:ext>
            </a:extLst>
          </p:cNvPr>
          <p:cNvSpPr>
            <a:spLocks noGrp="1"/>
          </p:cNvSpPr>
          <p:nvPr>
            <p:ph type="sldNum" sz="quarter" idx="12"/>
          </p:nvPr>
        </p:nvSpPr>
        <p:spPr/>
        <p:txBody>
          <a:bodyPr/>
          <a:lstStyle/>
          <a:p>
            <a:fld id="{106E12CD-FCB1-464E-A775-0B83FDDACE03}" type="slidenum">
              <a:rPr lang="en-US" smtClean="0"/>
              <a:pPr/>
              <a:t>6</a:t>
            </a:fld>
            <a:endParaRPr lang="en-US"/>
          </a:p>
        </p:txBody>
      </p:sp>
      <p:pic>
        <p:nvPicPr>
          <p:cNvPr id="6" name="Picture 5">
            <a:extLst>
              <a:ext uri="{FF2B5EF4-FFF2-40B4-BE49-F238E27FC236}">
                <a16:creationId xmlns:a16="http://schemas.microsoft.com/office/drawing/2014/main" id="{304BCEFC-2A72-8AB5-0FB9-0E86C55FCEEA}"/>
              </a:ext>
            </a:extLst>
          </p:cNvPr>
          <p:cNvPicPr>
            <a:picLocks noChangeAspect="1"/>
          </p:cNvPicPr>
          <p:nvPr/>
        </p:nvPicPr>
        <p:blipFill>
          <a:blip r:embed="rId3"/>
          <a:stretch>
            <a:fillRect/>
          </a:stretch>
        </p:blipFill>
        <p:spPr>
          <a:xfrm>
            <a:off x="148856" y="102393"/>
            <a:ext cx="8846288" cy="4594019"/>
          </a:xfrm>
          <a:prstGeom prst="rect">
            <a:avLst/>
          </a:prstGeom>
        </p:spPr>
      </p:pic>
    </p:spTree>
    <p:extLst>
      <p:ext uri="{BB962C8B-B14F-4D97-AF65-F5344CB8AC3E}">
        <p14:creationId xmlns:p14="http://schemas.microsoft.com/office/powerpoint/2010/main" val="123979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C86025-C079-8491-1910-9E2E9707E6BD}"/>
              </a:ext>
            </a:extLst>
          </p:cNvPr>
          <p:cNvSpPr>
            <a:spLocks noGrp="1"/>
          </p:cNvSpPr>
          <p:nvPr>
            <p:ph type="sldNum" sz="quarter" idx="12"/>
          </p:nvPr>
        </p:nvSpPr>
        <p:spPr/>
        <p:txBody>
          <a:bodyPr/>
          <a:lstStyle/>
          <a:p>
            <a:fld id="{106E12CD-FCB1-464E-A775-0B83FDDACE03}" type="slidenum">
              <a:rPr lang="en-US" smtClean="0"/>
              <a:pPr/>
              <a:t>7</a:t>
            </a:fld>
            <a:endParaRPr lang="en-US"/>
          </a:p>
        </p:txBody>
      </p:sp>
      <p:pic>
        <p:nvPicPr>
          <p:cNvPr id="8" name="Picture 7">
            <a:extLst>
              <a:ext uri="{FF2B5EF4-FFF2-40B4-BE49-F238E27FC236}">
                <a16:creationId xmlns:a16="http://schemas.microsoft.com/office/drawing/2014/main" id="{2C049747-EA5D-7E25-D151-B53E27A620E4}"/>
              </a:ext>
            </a:extLst>
          </p:cNvPr>
          <p:cNvPicPr>
            <a:picLocks noChangeAspect="1"/>
          </p:cNvPicPr>
          <p:nvPr/>
        </p:nvPicPr>
        <p:blipFill>
          <a:blip r:embed="rId3"/>
          <a:stretch>
            <a:fillRect/>
          </a:stretch>
        </p:blipFill>
        <p:spPr>
          <a:xfrm>
            <a:off x="117049" y="1074683"/>
            <a:ext cx="3980643" cy="2233166"/>
          </a:xfrm>
          <a:prstGeom prst="rect">
            <a:avLst/>
          </a:prstGeom>
        </p:spPr>
      </p:pic>
      <p:pic>
        <p:nvPicPr>
          <p:cNvPr id="10" name="Picture 9">
            <a:extLst>
              <a:ext uri="{FF2B5EF4-FFF2-40B4-BE49-F238E27FC236}">
                <a16:creationId xmlns:a16="http://schemas.microsoft.com/office/drawing/2014/main" id="{16AE95C6-591C-7468-5ECD-72F3F2827898}"/>
              </a:ext>
            </a:extLst>
          </p:cNvPr>
          <p:cNvPicPr>
            <a:picLocks noChangeAspect="1"/>
          </p:cNvPicPr>
          <p:nvPr/>
        </p:nvPicPr>
        <p:blipFill>
          <a:blip r:embed="rId4"/>
          <a:stretch>
            <a:fillRect/>
          </a:stretch>
        </p:blipFill>
        <p:spPr>
          <a:xfrm>
            <a:off x="4276240" y="1445081"/>
            <a:ext cx="4750711" cy="2655862"/>
          </a:xfrm>
          <a:prstGeom prst="rect">
            <a:avLst/>
          </a:prstGeom>
        </p:spPr>
      </p:pic>
    </p:spTree>
    <p:extLst>
      <p:ext uri="{BB962C8B-B14F-4D97-AF65-F5344CB8AC3E}">
        <p14:creationId xmlns:p14="http://schemas.microsoft.com/office/powerpoint/2010/main" val="16190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0879-BA68-783E-ED37-8F076FBDCD92}"/>
              </a:ext>
            </a:extLst>
          </p:cNvPr>
          <p:cNvSpPr>
            <a:spLocks noGrp="1"/>
          </p:cNvSpPr>
          <p:nvPr>
            <p:ph type="title"/>
          </p:nvPr>
        </p:nvSpPr>
        <p:spPr/>
        <p:txBody>
          <a:bodyPr/>
          <a:lstStyle/>
          <a:p>
            <a:r>
              <a:rPr lang="en-US" dirty="0"/>
              <a:t>Other data collection</a:t>
            </a:r>
          </a:p>
        </p:txBody>
      </p:sp>
      <p:sp>
        <p:nvSpPr>
          <p:cNvPr id="3" name="Content Placeholder 2">
            <a:extLst>
              <a:ext uri="{FF2B5EF4-FFF2-40B4-BE49-F238E27FC236}">
                <a16:creationId xmlns:a16="http://schemas.microsoft.com/office/drawing/2014/main" id="{4F09C6E2-6D76-E9B5-9C1E-BAD29993D6B5}"/>
              </a:ext>
            </a:extLst>
          </p:cNvPr>
          <p:cNvSpPr>
            <a:spLocks noGrp="1"/>
          </p:cNvSpPr>
          <p:nvPr>
            <p:ph idx="1"/>
          </p:nvPr>
        </p:nvSpPr>
        <p:spPr/>
        <p:txBody>
          <a:bodyPr/>
          <a:lstStyle/>
          <a:p>
            <a:r>
              <a:rPr lang="en-US" dirty="0"/>
              <a:t>Session for school staff</a:t>
            </a:r>
          </a:p>
          <a:p>
            <a:r>
              <a:rPr lang="en-US" dirty="0"/>
              <a:t>Summaries of meeting discussions</a:t>
            </a:r>
          </a:p>
          <a:p>
            <a:r>
              <a:rPr lang="en-US" dirty="0"/>
              <a:t>Student Advisory Committee open-ended responses</a:t>
            </a:r>
          </a:p>
          <a:p>
            <a:r>
              <a:rPr lang="en-US" dirty="0"/>
              <a:t>Soliciting responses after Fifth Ward Community meeting using social media</a:t>
            </a:r>
          </a:p>
          <a:p>
            <a:endParaRPr lang="en-US" dirty="0"/>
          </a:p>
        </p:txBody>
      </p:sp>
      <p:sp>
        <p:nvSpPr>
          <p:cNvPr id="4" name="Slide Number Placeholder 3">
            <a:extLst>
              <a:ext uri="{FF2B5EF4-FFF2-40B4-BE49-F238E27FC236}">
                <a16:creationId xmlns:a16="http://schemas.microsoft.com/office/drawing/2014/main" id="{B6107B62-5F92-128C-9E0A-041BAA5BCB13}"/>
              </a:ext>
            </a:extLst>
          </p:cNvPr>
          <p:cNvSpPr>
            <a:spLocks noGrp="1"/>
          </p:cNvSpPr>
          <p:nvPr>
            <p:ph type="sldNum" sz="quarter" idx="12"/>
          </p:nvPr>
        </p:nvSpPr>
        <p:spPr/>
        <p:txBody>
          <a:bodyPr/>
          <a:lstStyle/>
          <a:p>
            <a:fld id="{106E12CD-FCB1-464E-A775-0B83FDDACE03}" type="slidenum">
              <a:rPr lang="en-US" smtClean="0"/>
              <a:pPr/>
              <a:t>8</a:t>
            </a:fld>
            <a:endParaRPr lang="en-US"/>
          </a:p>
        </p:txBody>
      </p:sp>
    </p:spTree>
    <p:extLst>
      <p:ext uri="{BB962C8B-B14F-4D97-AF65-F5344CB8AC3E}">
        <p14:creationId xmlns:p14="http://schemas.microsoft.com/office/powerpoint/2010/main" val="207315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70277</TotalTime>
  <Words>1434</Words>
  <Application>Microsoft Office PowerPoint</Application>
  <PresentationFormat>On-screen Show (16:9)</PresentationFormat>
  <Paragraphs>109</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Lato</vt:lpstr>
      <vt:lpstr>Open Sans</vt:lpstr>
      <vt:lpstr>Office Theme</vt:lpstr>
      <vt:lpstr>MPES Practicum: Supporting Phase II of  D65 Student Assignment</vt:lpstr>
      <vt:lpstr>Background</vt:lpstr>
      <vt:lpstr>My MPES Practicum</vt:lpstr>
      <vt:lpstr>PowerPoint Presentation</vt:lpstr>
      <vt:lpstr>PowerPoint Presentation</vt:lpstr>
      <vt:lpstr>PowerPoint Presentation</vt:lpstr>
      <vt:lpstr>PowerPoint Presentation</vt:lpstr>
      <vt:lpstr>PowerPoint Presentation</vt:lpstr>
      <vt:lpstr>Other data collection</vt:lpstr>
      <vt:lpstr>Programs and topics</vt:lpstr>
      <vt:lpstr>Methods &amp; Procedures</vt:lpstr>
      <vt:lpstr>PowerPoint Presentation</vt:lpstr>
      <vt:lpstr>PowerPoint Presentation</vt:lpstr>
      <vt:lpstr>Qualitative analysis</vt:lpstr>
      <vt:lpstr>PowerPoint Presentation</vt:lpstr>
      <vt:lpstr>Quantitative analysis</vt:lpstr>
      <vt:lpstr>PowerPoint Presentation</vt:lpstr>
      <vt:lpstr>Dissemination</vt:lpstr>
      <vt:lpstr>Findings</vt:lpstr>
      <vt:lpstr>SAP findings</vt:lpstr>
      <vt:lpstr>Things I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Geraldo Rivera</dc:creator>
  <cp:lastModifiedBy>Nikki Guarino</cp:lastModifiedBy>
  <cp:revision>36</cp:revision>
  <cp:lastPrinted>2023-07-11T15:37:23Z</cp:lastPrinted>
  <dcterms:created xsi:type="dcterms:W3CDTF">2015-07-21T16:44:10Z</dcterms:created>
  <dcterms:modified xsi:type="dcterms:W3CDTF">2023-07-11T15:46:46Z</dcterms:modified>
</cp:coreProperties>
</file>